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9"/>
  </p:notesMasterIdLst>
  <p:sldIdLst>
    <p:sldId id="256" r:id="rId2"/>
    <p:sldId id="452" r:id="rId3"/>
    <p:sldId id="457" r:id="rId4"/>
    <p:sldId id="453" r:id="rId5"/>
    <p:sldId id="528" r:id="rId6"/>
    <p:sldId id="269" r:id="rId7"/>
    <p:sldId id="458" r:id="rId8"/>
    <p:sldId id="459" r:id="rId9"/>
    <p:sldId id="460" r:id="rId10"/>
    <p:sldId id="461" r:id="rId11"/>
    <p:sldId id="462" r:id="rId12"/>
    <p:sldId id="463" r:id="rId13"/>
    <p:sldId id="491" r:id="rId14"/>
    <p:sldId id="465" r:id="rId15"/>
    <p:sldId id="504" r:id="rId16"/>
    <p:sldId id="467" r:id="rId17"/>
    <p:sldId id="468" r:id="rId18"/>
    <p:sldId id="469" r:id="rId19"/>
    <p:sldId id="470" r:id="rId20"/>
    <p:sldId id="471" r:id="rId21"/>
    <p:sldId id="522" r:id="rId22"/>
    <p:sldId id="477" r:id="rId23"/>
    <p:sldId id="478" r:id="rId24"/>
    <p:sldId id="479" r:id="rId25"/>
    <p:sldId id="480" r:id="rId26"/>
    <p:sldId id="520" r:id="rId27"/>
    <p:sldId id="481" r:id="rId28"/>
    <p:sldId id="482" r:id="rId29"/>
    <p:sldId id="483" r:id="rId30"/>
    <p:sldId id="484" r:id="rId31"/>
    <p:sldId id="526" r:id="rId32"/>
    <p:sldId id="486" r:id="rId33"/>
    <p:sldId id="487" r:id="rId34"/>
    <p:sldId id="502" r:id="rId35"/>
    <p:sldId id="488" r:id="rId36"/>
    <p:sldId id="503" r:id="rId37"/>
    <p:sldId id="489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rivatsa Bhat" initials="SB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507"/>
    <p:restoredTop sz="90429"/>
  </p:normalViewPr>
  <p:slideViewPr>
    <p:cSldViewPr snapToGrid="0" snapToObjects="1">
      <p:cViewPr varScale="1">
        <p:scale>
          <a:sx n="127" d="100"/>
          <a:sy n="127" d="100"/>
        </p:scale>
        <p:origin x="20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notesMaster" Target="notesMasters/notesMaster1.xml"/><Relationship Id="rId40" Type="http://schemas.openxmlformats.org/officeDocument/2006/relationships/commentAuthors" Target="commentAuthors.xml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ADC3D-985E-1349-996C-2FAA69183CD4}" type="datetimeFigureOut">
              <a:rPr lang="en-US" smtClean="0"/>
              <a:t>11/2/17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8D934A-4EB8-9E42-BDE2-6E9F7C6A20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817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8D934A-4EB8-9E42-BDE2-6E9F7C6A20F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945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8D934A-4EB8-9E42-BDE2-6E9F7C6A20F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7772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8D934A-4EB8-9E42-BDE2-6E9F7C6A20F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1699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8D934A-4EB8-9E42-BDE2-6E9F7C6A20F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5411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8D934A-4EB8-9E42-BDE2-6E9F7C6A20F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1236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8D934A-4EB8-9E42-BDE2-6E9F7C6A20F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7789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8D934A-4EB8-9E42-BDE2-6E9F7C6A20F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2281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8D934A-4EB8-9E42-BDE2-6E9F7C6A20F8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1455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8D934A-4EB8-9E42-BDE2-6E9F7C6A20F8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45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8D934A-4EB8-9E42-BDE2-6E9F7C6A20F8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313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8D934A-4EB8-9E42-BDE2-6E9F7C6A20F8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5855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8D934A-4EB8-9E42-BDE2-6E9F7C6A20F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48595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8D934A-4EB8-9E42-BDE2-6E9F7C6A20F8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810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8D934A-4EB8-9E42-BDE2-6E9F7C6A20F8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8440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8D934A-4EB8-9E42-BDE2-6E9F7C6A20F8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7582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8D934A-4EB8-9E42-BDE2-6E9F7C6A20F8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14582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8D934A-4EB8-9E42-BDE2-6E9F7C6A20F8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75588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8D934A-4EB8-9E42-BDE2-6E9F7C6A20F8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9775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8D934A-4EB8-9E42-BDE2-6E9F7C6A20F8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1214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8D934A-4EB8-9E42-BDE2-6E9F7C6A20F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593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8D934A-4EB8-9E42-BDE2-6E9F7C6A20F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625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8D934A-4EB8-9E42-BDE2-6E9F7C6A20F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9903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8D934A-4EB8-9E42-BDE2-6E9F7C6A20F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0729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8D934A-4EB8-9E42-BDE2-6E9F7C6A20F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3882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8D934A-4EB8-9E42-BDE2-6E9F7C6A20F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210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8D934A-4EB8-9E42-BDE2-6E9F7C6A20F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667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7541B-1501-0241-81B7-A4EB2340CACF}" type="datetimeFigureOut">
              <a:rPr lang="en-US" smtClean="0"/>
              <a:t>11/2/17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A04C-1E94-F046-8EBF-D3FF5FBFA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129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7541B-1501-0241-81B7-A4EB2340CACF}" type="datetimeFigureOut">
              <a:rPr lang="en-US" smtClean="0"/>
              <a:t>11/2/17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A04C-1E94-F046-8EBF-D3FF5FBFA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940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7541B-1501-0241-81B7-A4EB2340CACF}" type="datetimeFigureOut">
              <a:rPr lang="en-US" smtClean="0"/>
              <a:t>11/2/17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A04C-1E94-F046-8EBF-D3FF5FBFA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71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7541B-1501-0241-81B7-A4EB2340CACF}" type="datetimeFigureOut">
              <a:rPr lang="en-US" smtClean="0"/>
              <a:t>11/2/17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A04C-1E94-F046-8EBF-D3FF5FBFA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47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7541B-1501-0241-81B7-A4EB2340CACF}" type="datetimeFigureOut">
              <a:rPr lang="en-US" smtClean="0"/>
              <a:t>11/2/17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A04C-1E94-F046-8EBF-D3FF5FBFA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588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7541B-1501-0241-81B7-A4EB2340CACF}" type="datetimeFigureOut">
              <a:rPr lang="en-US" smtClean="0"/>
              <a:t>11/2/17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A04C-1E94-F046-8EBF-D3FF5FBFA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607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7541B-1501-0241-81B7-A4EB2340CACF}" type="datetimeFigureOut">
              <a:rPr lang="en-US" smtClean="0"/>
              <a:t>11/2/17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A04C-1E94-F046-8EBF-D3FF5FBFA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849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7541B-1501-0241-81B7-A4EB2340CACF}" type="datetimeFigureOut">
              <a:rPr lang="en-US" smtClean="0"/>
              <a:t>11/2/17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A04C-1E94-F046-8EBF-D3FF5FBFA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640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7541B-1501-0241-81B7-A4EB2340CACF}" type="datetimeFigureOut">
              <a:rPr lang="en-US" smtClean="0"/>
              <a:t>11/2/17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A04C-1E94-F046-8EBF-D3FF5FBFA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128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7541B-1501-0241-81B7-A4EB2340CACF}" type="datetimeFigureOut">
              <a:rPr lang="en-US" smtClean="0"/>
              <a:t>11/2/17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A04C-1E94-F046-8EBF-D3FF5FBFA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1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7541B-1501-0241-81B7-A4EB2340CACF}" type="datetimeFigureOut">
              <a:rPr lang="en-US" smtClean="0"/>
              <a:t>11/2/17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DA04C-1E94-F046-8EBF-D3FF5FBFA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741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7541B-1501-0241-81B7-A4EB2340CACF}" type="datetimeFigureOut">
              <a:rPr lang="en-US" smtClean="0"/>
              <a:t>11/2/17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DA04C-1E94-F046-8EBF-D3FF5FBFA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0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hyperlink" Target="https://dbench.samba.org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4" Type="http://schemas.openxmlformats.org/officeDocument/2006/relationships/image" Target="../media/image3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4" Type="http://schemas.openxmlformats.org/officeDocument/2006/relationships/image" Target="../media/image8.emf"/><Relationship Id="rId5" Type="http://schemas.openxmlformats.org/officeDocument/2006/relationships/image" Target="../media/image9.emf"/><Relationship Id="rId6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1.e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2.e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3.e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3.emf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hyperlink" Target="https://github.com/mit-pdos/scalefs.git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3865" y="1264595"/>
            <a:ext cx="10525328" cy="160334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Scaling a file system to many cores using an operation log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6252" y="3329661"/>
            <a:ext cx="10100553" cy="2613937"/>
          </a:xfrm>
        </p:spPr>
        <p:txBody>
          <a:bodyPr/>
          <a:lstStyle/>
          <a:p>
            <a:r>
              <a:rPr lang="en-US" sz="2800" u="sng" dirty="0" smtClean="0"/>
              <a:t>Srivatsa S. Bhat</a:t>
            </a:r>
            <a:r>
              <a:rPr lang="en-US" sz="2800" dirty="0" smtClean="0"/>
              <a:t>, </a:t>
            </a:r>
            <a:r>
              <a:rPr lang="en-US" sz="2800" dirty="0" err="1" smtClean="0"/>
              <a:t>Rasha</a:t>
            </a:r>
            <a:r>
              <a:rPr lang="en-US" sz="2800" dirty="0" smtClean="0"/>
              <a:t> </a:t>
            </a:r>
            <a:r>
              <a:rPr lang="en-US" sz="2800" dirty="0" err="1" smtClean="0"/>
              <a:t>Eqbal</a:t>
            </a:r>
            <a:r>
              <a:rPr lang="en-US" sz="2800" dirty="0" smtClean="0"/>
              <a:t>, Austin T. Clements,</a:t>
            </a:r>
          </a:p>
          <a:p>
            <a:r>
              <a:rPr lang="en-US" sz="2800" dirty="0" smtClean="0"/>
              <a:t>M. </a:t>
            </a:r>
            <a:r>
              <a:rPr lang="en-US" sz="2800" dirty="0" err="1" smtClean="0"/>
              <a:t>Frans</a:t>
            </a:r>
            <a:r>
              <a:rPr lang="en-US" sz="2800" dirty="0" smtClean="0"/>
              <a:t> </a:t>
            </a:r>
            <a:r>
              <a:rPr lang="en-US" sz="2800" dirty="0" err="1" smtClean="0"/>
              <a:t>Kaashoek</a:t>
            </a:r>
            <a:r>
              <a:rPr lang="en-US" sz="2800" dirty="0" smtClean="0"/>
              <a:t>, </a:t>
            </a:r>
            <a:r>
              <a:rPr lang="en-US" sz="2800" dirty="0" err="1" smtClean="0"/>
              <a:t>Nickolai</a:t>
            </a:r>
            <a:r>
              <a:rPr lang="en-US" sz="2800" dirty="0" smtClean="0"/>
              <a:t> </a:t>
            </a:r>
            <a:r>
              <a:rPr lang="en-US" sz="2800" dirty="0" err="1" smtClean="0"/>
              <a:t>Zeldovich</a:t>
            </a:r>
            <a:endParaRPr lang="en-US" sz="800" dirty="0" smtClean="0"/>
          </a:p>
          <a:p>
            <a:r>
              <a:rPr lang="en-US" sz="3000" dirty="0" smtClean="0"/>
              <a:t>MIT CSAIL</a:t>
            </a:r>
            <a:endParaRPr lang="en-US" sz="3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9712" y="4872399"/>
            <a:ext cx="1127156" cy="86131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8113" y="4977926"/>
            <a:ext cx="1232080" cy="650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38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140145" y="2250625"/>
            <a:ext cx="9859976" cy="448773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489577" y="2767759"/>
            <a:ext cx="3077984" cy="365493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56809" y="2767759"/>
            <a:ext cx="3081528" cy="36576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272026" y="2767759"/>
            <a:ext cx="1513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/>
              <a:t>DiskFS</a:t>
            </a:r>
            <a:endParaRPr lang="en-US" sz="3200" b="1" dirty="0" smtClean="0"/>
          </a:p>
        </p:txBody>
      </p:sp>
      <p:sp>
        <p:nvSpPr>
          <p:cNvPr id="32" name="TextBox 31"/>
          <p:cNvSpPr txBox="1"/>
          <p:nvPr/>
        </p:nvSpPr>
        <p:spPr>
          <a:xfrm>
            <a:off x="1341030" y="2767758"/>
            <a:ext cx="1513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/>
              <a:t>MemFS</a:t>
            </a:r>
            <a:endParaRPr lang="en-US" sz="3200" b="1" dirty="0" smtClean="0"/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/>
          </p:nvPr>
        </p:nvGraphicFramePr>
        <p:xfrm>
          <a:off x="7329154" y="3704777"/>
          <a:ext cx="1455957" cy="2010077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{E8B1032C-EA38-4F05-BA0D-38AFFFC7BED3}</a:tableStyleId>
              </a:tblPr>
              <a:tblGrid>
                <a:gridCol w="1455957"/>
              </a:tblGrid>
              <a:tr h="2010077">
                <a:tc>
                  <a:txBody>
                    <a:bodyPr/>
                    <a:lstStyle/>
                    <a:p>
                      <a:pPr algn="ctr"/>
                      <a:endParaRPr lang="en-US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>
            <p:extLst/>
          </p:nvPr>
        </p:nvGraphicFramePr>
        <p:xfrm>
          <a:off x="717094" y="3683874"/>
          <a:ext cx="2760956" cy="17742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380478"/>
                <a:gridCol w="1380478"/>
              </a:tblGrid>
              <a:tr h="54309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Link Name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Inode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Number</a:t>
                      </a:r>
                      <a:endParaRPr lang="en-US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4354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file1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2977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file2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335264" y="3276593"/>
            <a:ext cx="352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/>
              <a:t>dirA</a:t>
            </a:r>
            <a:endParaRPr lang="en-US" sz="2400" b="1" dirty="0"/>
          </a:p>
        </p:txBody>
      </p:sp>
      <p:sp>
        <p:nvSpPr>
          <p:cNvPr id="33" name="Rounded Rectangle 32"/>
          <p:cNvSpPr/>
          <p:nvPr/>
        </p:nvSpPr>
        <p:spPr>
          <a:xfrm>
            <a:off x="10184914" y="2246053"/>
            <a:ext cx="1793566" cy="448773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/>
          </p:nvPr>
        </p:nvGraphicFramePr>
        <p:xfrm>
          <a:off x="10767524" y="3436960"/>
          <a:ext cx="624114" cy="2914058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24114"/>
              </a:tblGrid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10405425" y="2975295"/>
            <a:ext cx="134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Journal</a:t>
            </a:r>
            <a:endParaRPr lang="en-US" sz="24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9815326" y="2246053"/>
            <a:ext cx="2532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DISK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965108" y="3276593"/>
            <a:ext cx="2231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Block cache</a:t>
            </a:r>
            <a:endParaRPr lang="en-US" sz="24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3376396" y="2301929"/>
            <a:ext cx="3407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MEMORY</a:t>
            </a:r>
            <a:endParaRPr lang="en-US" sz="2800" b="1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4160040" y="4807448"/>
            <a:ext cx="1944842" cy="0"/>
          </a:xfrm>
          <a:prstGeom prst="straightConnector1">
            <a:avLst/>
          </a:prstGeom>
          <a:ln w="180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551011" y="1499698"/>
            <a:ext cx="10931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latin typeface="Andale Mono" charset="0"/>
                <a:ea typeface="Andale Mono" charset="0"/>
                <a:cs typeface="Andale Mono" charset="0"/>
              </a:rPr>
              <a:t>fsync</a:t>
            </a:r>
            <a:endParaRPr lang="en-US" sz="2000" b="1" dirty="0">
              <a:latin typeface="Andale Mono" charset="0"/>
              <a:ea typeface="Andale Mono" charset="0"/>
              <a:cs typeface="Andale Mono" charset="0"/>
            </a:endParaRPr>
          </a:p>
        </p:txBody>
      </p:sp>
      <p:sp>
        <p:nvSpPr>
          <p:cNvPr id="23" name="Down Arrow 22"/>
          <p:cNvSpPr/>
          <p:nvPr/>
        </p:nvSpPr>
        <p:spPr>
          <a:xfrm>
            <a:off x="1946644" y="1932668"/>
            <a:ext cx="323340" cy="961112"/>
          </a:xfrm>
          <a:prstGeom prst="downArrow">
            <a:avLst/>
          </a:prstGeom>
          <a:solidFill>
            <a:schemeClr val="tx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911805" y="-15109"/>
            <a:ext cx="10515600" cy="724363"/>
          </a:xfrm>
        </p:spPr>
        <p:txBody>
          <a:bodyPr/>
          <a:lstStyle/>
          <a:p>
            <a:pPr algn="ctr"/>
            <a:r>
              <a:rPr lang="en-US" dirty="0"/>
              <a:t>Challenge: How to implement </a:t>
            </a:r>
            <a:r>
              <a:rPr lang="en-US" i="1" dirty="0" err="1"/>
              <a:t>fsync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235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1805" y="-15109"/>
            <a:ext cx="10515600" cy="724363"/>
          </a:xfrm>
        </p:spPr>
        <p:txBody>
          <a:bodyPr/>
          <a:lstStyle/>
          <a:p>
            <a:pPr algn="ctr"/>
            <a:r>
              <a:rPr lang="en-US" dirty="0"/>
              <a:t>Challenge: How to implement </a:t>
            </a:r>
            <a:r>
              <a:rPr lang="en-US" i="1" dirty="0" err="1"/>
              <a:t>fsync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140145" y="2250625"/>
            <a:ext cx="9859976" cy="448773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489577" y="2767759"/>
            <a:ext cx="3077984" cy="365493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56809" y="2767759"/>
            <a:ext cx="3081528" cy="36576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272026" y="2767759"/>
            <a:ext cx="1513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/>
              <a:t>DiskFS</a:t>
            </a:r>
            <a:endParaRPr lang="en-US" sz="3200" b="1" dirty="0" smtClean="0"/>
          </a:p>
        </p:txBody>
      </p:sp>
      <p:sp>
        <p:nvSpPr>
          <p:cNvPr id="32" name="TextBox 31"/>
          <p:cNvSpPr txBox="1"/>
          <p:nvPr/>
        </p:nvSpPr>
        <p:spPr>
          <a:xfrm>
            <a:off x="1341030" y="2767758"/>
            <a:ext cx="1513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/>
              <a:t>MemFS</a:t>
            </a:r>
            <a:endParaRPr lang="en-US" sz="3200" b="1" dirty="0" smtClean="0"/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571136"/>
              </p:ext>
            </p:extLst>
          </p:nvPr>
        </p:nvGraphicFramePr>
        <p:xfrm>
          <a:off x="7329154" y="3704777"/>
          <a:ext cx="1455957" cy="2010077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{E8B1032C-EA38-4F05-BA0D-38AFFFC7BED3}</a:tableStyleId>
              </a:tblPr>
              <a:tblGrid>
                <a:gridCol w="1455957"/>
              </a:tblGrid>
              <a:tr h="2010077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/>
                        <a:t>dirA</a:t>
                      </a:r>
                      <a:endParaRPr lang="en-US" sz="2400" b="0" dirty="0" smtClean="0"/>
                    </a:p>
                    <a:p>
                      <a:pPr algn="ctr"/>
                      <a:r>
                        <a:rPr lang="en-US" sz="2400" b="0" dirty="0" smtClean="0"/>
                        <a:t>file1 : 100</a:t>
                      </a:r>
                    </a:p>
                    <a:p>
                      <a:pPr algn="ctr"/>
                      <a:r>
                        <a:rPr lang="en-US" sz="2400" b="0" dirty="0" smtClean="0"/>
                        <a:t>file2 : 200</a:t>
                      </a:r>
                      <a:endParaRPr lang="en-US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>
            <p:extLst/>
          </p:nvPr>
        </p:nvGraphicFramePr>
        <p:xfrm>
          <a:off x="717094" y="3683874"/>
          <a:ext cx="2760956" cy="17742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380478"/>
                <a:gridCol w="1380478"/>
              </a:tblGrid>
              <a:tr h="54309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Link Name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Inode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Number</a:t>
                      </a:r>
                      <a:endParaRPr lang="en-US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4354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file1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2977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file2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335264" y="3276593"/>
            <a:ext cx="352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/>
              <a:t>dirA</a:t>
            </a:r>
            <a:endParaRPr lang="en-US" sz="2400" b="1" dirty="0"/>
          </a:p>
        </p:txBody>
      </p:sp>
      <p:sp>
        <p:nvSpPr>
          <p:cNvPr id="33" name="Rounded Rectangle 32"/>
          <p:cNvSpPr/>
          <p:nvPr/>
        </p:nvSpPr>
        <p:spPr>
          <a:xfrm>
            <a:off x="10184914" y="2246053"/>
            <a:ext cx="1793566" cy="448773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/>
          </p:nvPr>
        </p:nvGraphicFramePr>
        <p:xfrm>
          <a:off x="10767524" y="3436960"/>
          <a:ext cx="624114" cy="2914058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24114"/>
              </a:tblGrid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10405425" y="2975295"/>
            <a:ext cx="134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Journal</a:t>
            </a:r>
            <a:endParaRPr lang="en-US" sz="24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9815326" y="2246053"/>
            <a:ext cx="2532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DISK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965108" y="3276593"/>
            <a:ext cx="2231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Block cache</a:t>
            </a:r>
            <a:endParaRPr lang="en-US" sz="2400" b="1" dirty="0"/>
          </a:p>
        </p:txBody>
      </p:sp>
      <p:sp>
        <p:nvSpPr>
          <p:cNvPr id="42" name="Right Arrow 41"/>
          <p:cNvSpPr/>
          <p:nvPr/>
        </p:nvSpPr>
        <p:spPr>
          <a:xfrm rot="762885">
            <a:off x="8876407" y="4019843"/>
            <a:ext cx="1545349" cy="241592"/>
          </a:xfrm>
          <a:prstGeom prst="rightArrow">
            <a:avLst/>
          </a:prstGeom>
          <a:solidFill>
            <a:schemeClr val="tx1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ight Arrow 42"/>
          <p:cNvSpPr/>
          <p:nvPr/>
        </p:nvSpPr>
        <p:spPr>
          <a:xfrm rot="20613130">
            <a:off x="8876647" y="5125104"/>
            <a:ext cx="1549817" cy="241592"/>
          </a:xfrm>
          <a:prstGeom prst="rightArrow">
            <a:avLst/>
          </a:prstGeom>
          <a:solidFill>
            <a:schemeClr val="tx1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3376396" y="2301929"/>
            <a:ext cx="3407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MEMORY</a:t>
            </a:r>
            <a:endParaRPr lang="en-US" sz="2800" b="1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160040" y="4807448"/>
            <a:ext cx="1944842" cy="0"/>
          </a:xfrm>
          <a:prstGeom prst="straightConnector1">
            <a:avLst/>
          </a:prstGeom>
          <a:ln w="180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551011" y="1499698"/>
            <a:ext cx="10931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latin typeface="Andale Mono" charset="0"/>
                <a:ea typeface="Andale Mono" charset="0"/>
                <a:cs typeface="Andale Mono" charset="0"/>
              </a:rPr>
              <a:t>fsync</a:t>
            </a:r>
            <a:endParaRPr lang="en-US" sz="2000" b="1" dirty="0">
              <a:latin typeface="Andale Mono" charset="0"/>
              <a:ea typeface="Andale Mono" charset="0"/>
              <a:cs typeface="Andale Mono" charset="0"/>
            </a:endParaRPr>
          </a:p>
        </p:txBody>
      </p:sp>
      <p:sp>
        <p:nvSpPr>
          <p:cNvPr id="24" name="Down Arrow 23"/>
          <p:cNvSpPr/>
          <p:nvPr/>
        </p:nvSpPr>
        <p:spPr>
          <a:xfrm>
            <a:off x="1946644" y="1932668"/>
            <a:ext cx="323340" cy="961112"/>
          </a:xfrm>
          <a:prstGeom prst="downArrow">
            <a:avLst/>
          </a:prstGeom>
          <a:solidFill>
            <a:schemeClr val="tx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2606363" y="667128"/>
            <a:ext cx="89379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 err="1" smtClean="0"/>
              <a:t>DiskFS</a:t>
            </a:r>
            <a:r>
              <a:rPr lang="en-US" sz="2800" dirty="0" smtClean="0"/>
              <a:t> updates must be consistent with </a:t>
            </a:r>
            <a:r>
              <a:rPr lang="en-US" sz="2800" dirty="0" err="1" smtClean="0"/>
              <a:t>MemFS</a:t>
            </a:r>
            <a:endParaRPr lang="en-US" sz="2800" dirty="0" smtClean="0"/>
          </a:p>
          <a:p>
            <a:pPr marL="285750" indent="-285750">
              <a:buFont typeface="Arial" charset="0"/>
              <a:buChar char="•"/>
            </a:pPr>
            <a:r>
              <a:rPr lang="en-US" sz="2800" dirty="0" err="1"/>
              <a:t>f</a:t>
            </a:r>
            <a:r>
              <a:rPr lang="en-US" sz="2800" dirty="0" err="1" smtClean="0"/>
              <a:t>sync</a:t>
            </a:r>
            <a:r>
              <a:rPr lang="en-US" sz="2800" dirty="0" smtClean="0"/>
              <a:t> must preserve conflict-freedom for commutative ops</a:t>
            </a:r>
          </a:p>
        </p:txBody>
      </p:sp>
    </p:spTree>
    <p:extLst>
      <p:ext uri="{BB962C8B-B14F-4D97-AF65-F5344CB8AC3E}">
        <p14:creationId xmlns:p14="http://schemas.microsoft.com/office/powerpoint/2010/main" val="530862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8" y="0"/>
            <a:ext cx="10515600" cy="975946"/>
          </a:xfrm>
        </p:spPr>
        <p:txBody>
          <a:bodyPr/>
          <a:lstStyle/>
          <a:p>
            <a:pPr algn="ctr"/>
            <a:r>
              <a:rPr lang="en-US" dirty="0" smtClean="0"/>
              <a:t>Contributions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2154" y="487973"/>
            <a:ext cx="11807687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 smtClean="0"/>
          </a:p>
          <a:p>
            <a:r>
              <a:rPr lang="en-US" sz="3200" b="1" dirty="0" err="1" smtClean="0"/>
              <a:t>ScaleFS</a:t>
            </a:r>
            <a:r>
              <a:rPr lang="en-US" sz="3200" b="1" dirty="0" smtClean="0"/>
              <a:t>, a file system that achieves excellent multicore scalability</a:t>
            </a:r>
            <a:endParaRPr lang="en-US" sz="3200" dirty="0" smtClean="0"/>
          </a:p>
          <a:p>
            <a:pPr marL="457200" indent="-457200">
              <a:buFont typeface="Arial" charset="0"/>
              <a:buChar char="•"/>
            </a:pPr>
            <a:r>
              <a:rPr lang="en-US" sz="3200" dirty="0" smtClean="0"/>
              <a:t>Two separate file systems: </a:t>
            </a:r>
            <a:r>
              <a:rPr lang="en-US" sz="3200" dirty="0" err="1" smtClean="0"/>
              <a:t>MemFS</a:t>
            </a:r>
            <a:r>
              <a:rPr lang="en-US" sz="3200" dirty="0" smtClean="0"/>
              <a:t> and </a:t>
            </a:r>
            <a:r>
              <a:rPr lang="en-US" sz="3200" dirty="0" err="1" smtClean="0"/>
              <a:t>DiskFS</a:t>
            </a:r>
            <a:endParaRPr lang="en-US" sz="3200" dirty="0" smtClean="0"/>
          </a:p>
          <a:p>
            <a:pPr marL="457200" indent="-457200">
              <a:buFont typeface="Arial" charset="0"/>
              <a:buChar char="•"/>
            </a:pPr>
            <a:r>
              <a:rPr lang="en-US" sz="3200" dirty="0" smtClean="0"/>
              <a:t>Design for </a:t>
            </a:r>
            <a:r>
              <a:rPr lang="en-US" sz="3200" i="1" dirty="0" err="1" smtClean="0"/>
              <a:t>fsync</a:t>
            </a:r>
            <a:r>
              <a:rPr lang="en-US" sz="3200" dirty="0" smtClean="0"/>
              <a:t>:</a:t>
            </a:r>
          </a:p>
          <a:p>
            <a:pPr marL="914400" lvl="1" indent="-457200">
              <a:buFont typeface="Arial" charset="0"/>
              <a:buChar char="•"/>
            </a:pPr>
            <a:r>
              <a:rPr lang="en-US" sz="3200" dirty="0" smtClean="0"/>
              <a:t>Per-core operation logs to </a:t>
            </a:r>
            <a:r>
              <a:rPr lang="en-US" sz="3200" dirty="0" err="1" smtClean="0"/>
              <a:t>scalably</a:t>
            </a:r>
            <a:r>
              <a:rPr lang="en-US" sz="3200" dirty="0" smtClean="0"/>
              <a:t> defer updates to </a:t>
            </a:r>
            <a:r>
              <a:rPr lang="en-US" sz="3200" dirty="0" err="1" smtClean="0"/>
              <a:t>DiskFS</a:t>
            </a:r>
            <a:endParaRPr lang="en-US" sz="3200" dirty="0" smtClean="0"/>
          </a:p>
          <a:p>
            <a:pPr marL="914400" lvl="1" indent="-457200">
              <a:buFont typeface="Arial" charset="0"/>
              <a:buChar char="•"/>
            </a:pPr>
            <a:r>
              <a:rPr lang="en-US" sz="3200" dirty="0" smtClean="0"/>
              <a:t>Ordering operations using Time Stamp Counters</a:t>
            </a:r>
          </a:p>
          <a:p>
            <a:pPr marL="457200" indent="-457200">
              <a:buFont typeface="Arial" charset="0"/>
              <a:buChar char="•"/>
            </a:pPr>
            <a:endParaRPr lang="en-US" sz="3200" dirty="0" smtClean="0"/>
          </a:p>
          <a:p>
            <a:r>
              <a:rPr lang="en-US" sz="3200" b="1" dirty="0"/>
              <a:t>E</a:t>
            </a:r>
            <a:r>
              <a:rPr lang="en-US" sz="3200" b="1" dirty="0" smtClean="0"/>
              <a:t>valuation :</a:t>
            </a:r>
          </a:p>
          <a:p>
            <a:pPr marL="914400" lvl="1" indent="-457200">
              <a:buFont typeface="Arial" charset="0"/>
              <a:buChar char="•"/>
            </a:pPr>
            <a:r>
              <a:rPr lang="en-US" sz="3200" dirty="0" smtClean="0"/>
              <a:t>Benchmarks on </a:t>
            </a:r>
            <a:r>
              <a:rPr lang="en-US" sz="3200" dirty="0" err="1" smtClean="0"/>
              <a:t>ScaleFS</a:t>
            </a:r>
            <a:r>
              <a:rPr lang="en-US" sz="3200" dirty="0" smtClean="0"/>
              <a:t> scale 35x-60x on 80 cores</a:t>
            </a:r>
          </a:p>
          <a:p>
            <a:pPr marL="914400" lvl="1" indent="-457200">
              <a:buFont typeface="Arial" charset="0"/>
              <a:buChar char="•"/>
            </a:pPr>
            <a:r>
              <a:rPr lang="en-US" sz="3200" dirty="0" smtClean="0"/>
              <a:t>Workload/Machine independent analysis for cache-conflicts</a:t>
            </a:r>
          </a:p>
          <a:p>
            <a:pPr marL="914400" lvl="1" indent="-457200">
              <a:buFont typeface="Arial" charset="0"/>
              <a:buChar char="•"/>
            </a:pPr>
            <a:r>
              <a:rPr lang="en-US" sz="3200" dirty="0"/>
              <a:t>Suggests </a:t>
            </a:r>
            <a:r>
              <a:rPr lang="en-US" sz="3200" dirty="0" err="1"/>
              <a:t>ScaleFS</a:t>
            </a:r>
            <a:r>
              <a:rPr lang="en-US" sz="3200" dirty="0"/>
              <a:t> a good fit for workloads not limited by disk I/O</a:t>
            </a:r>
          </a:p>
          <a:p>
            <a:pPr marL="914400" lvl="1" indent="-457200">
              <a:buFont typeface="Arial" charset="0"/>
              <a:buChar char="•"/>
            </a:pPr>
            <a:endParaRPr lang="en-US" sz="3200" dirty="0" smtClean="0"/>
          </a:p>
          <a:p>
            <a:pPr marL="457200" indent="-457200">
              <a:buFont typeface="Arial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3663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ounded Rectangle 34"/>
          <p:cNvSpPr/>
          <p:nvPr/>
        </p:nvSpPr>
        <p:spPr>
          <a:xfrm>
            <a:off x="0" y="1192697"/>
            <a:ext cx="11263267" cy="554109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/>
          <p:cNvSpPr/>
          <p:nvPr/>
        </p:nvSpPr>
        <p:spPr>
          <a:xfrm>
            <a:off x="11344194" y="1192697"/>
            <a:ext cx="761910" cy="5541091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11263267" y="1563248"/>
            <a:ext cx="9446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DISK</a:t>
            </a:r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/>
          </p:nvPr>
        </p:nvGraphicFramePr>
        <p:xfrm>
          <a:off x="11529978" y="3350988"/>
          <a:ext cx="396565" cy="3086118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96565"/>
              </a:tblGrid>
              <a:tr h="4408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408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408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408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408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408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408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11215744" y="2648263"/>
            <a:ext cx="1018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Journal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303114" y="2024913"/>
            <a:ext cx="4102261" cy="443701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984351" y="2057793"/>
            <a:ext cx="4058512" cy="440702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7340" y="1978059"/>
            <a:ext cx="3133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/>
              <a:t>MemFS</a:t>
            </a:r>
            <a:endParaRPr lang="en-US" sz="3200" b="1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7273707" y="1997289"/>
            <a:ext cx="36642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/>
              <a:t>DiskFS</a:t>
            </a:r>
            <a:r>
              <a:rPr lang="en-US" sz="3200" b="1" dirty="0"/>
              <a:t> </a:t>
            </a:r>
            <a:endParaRPr lang="en-US" sz="3200" b="1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-23693" y="1533972"/>
            <a:ext cx="47454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Designed for multicore scalability</a:t>
            </a:r>
            <a:endParaRPr lang="en-US" sz="2400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6638405" y="1563248"/>
            <a:ext cx="47454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Designed for durability</a:t>
            </a:r>
            <a:endParaRPr lang="en-US" sz="2400" b="1" dirty="0"/>
          </a:p>
        </p:txBody>
      </p:sp>
      <p:sp>
        <p:nvSpPr>
          <p:cNvPr id="43" name="Title 1"/>
          <p:cNvSpPr txBox="1">
            <a:spLocks/>
          </p:cNvSpPr>
          <p:nvPr/>
        </p:nvSpPr>
        <p:spPr>
          <a:xfrm>
            <a:off x="858106" y="114421"/>
            <a:ext cx="10515600" cy="6676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err="1" smtClean="0"/>
              <a:t>ScaleFS</a:t>
            </a:r>
            <a:r>
              <a:rPr lang="en-US" dirty="0" smtClean="0"/>
              <a:t> design : Two </a:t>
            </a:r>
            <a:r>
              <a:rPr lang="en-US" u="sng" dirty="0" smtClean="0"/>
              <a:t>separate</a:t>
            </a:r>
            <a:r>
              <a:rPr lang="en-US" dirty="0" smtClean="0"/>
              <a:t> file systems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4752468" y="2862738"/>
            <a:ext cx="1944842" cy="0"/>
          </a:xfrm>
          <a:prstGeom prst="straightConnector1">
            <a:avLst/>
          </a:prstGeom>
          <a:ln w="180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4566784" y="2178500"/>
            <a:ext cx="21477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/>
              <a:t>f</a:t>
            </a:r>
            <a:r>
              <a:rPr lang="en-US" sz="2800" b="1" dirty="0" err="1" smtClean="0"/>
              <a:t>sync</a:t>
            </a:r>
            <a:endParaRPr lang="en-US" sz="2800" b="1" dirty="0"/>
          </a:p>
        </p:txBody>
      </p: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444517"/>
              </p:ext>
            </p:extLst>
          </p:nvPr>
        </p:nvGraphicFramePr>
        <p:xfrm>
          <a:off x="4667243" y="4263921"/>
          <a:ext cx="2129348" cy="438949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532337"/>
                <a:gridCol w="532337"/>
                <a:gridCol w="532337"/>
                <a:gridCol w="532337"/>
              </a:tblGrid>
              <a:tr h="438949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4515224" y="3492025"/>
            <a:ext cx="24901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Per-core </a:t>
            </a:r>
          </a:p>
          <a:p>
            <a:pPr algn="ctr"/>
            <a:r>
              <a:rPr lang="en-US" sz="2400" b="1" dirty="0" smtClean="0"/>
              <a:t>Operation Logs</a:t>
            </a:r>
            <a:endParaRPr lang="en-US" sz="2400" b="1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875837" y="4483395"/>
            <a:ext cx="791406" cy="0"/>
          </a:xfrm>
          <a:prstGeom prst="straightConnector1">
            <a:avLst/>
          </a:prstGeom>
          <a:ln w="5397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3875837" y="5037943"/>
            <a:ext cx="811214" cy="3837"/>
          </a:xfrm>
          <a:prstGeom prst="straightConnector1">
            <a:avLst/>
          </a:prstGeom>
          <a:ln w="5397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50" name="Table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6560664"/>
              </p:ext>
            </p:extLst>
          </p:nvPr>
        </p:nvGraphicFramePr>
        <p:xfrm>
          <a:off x="4667243" y="4811721"/>
          <a:ext cx="2129348" cy="452443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532337"/>
                <a:gridCol w="532337"/>
                <a:gridCol w="532337"/>
                <a:gridCol w="532337"/>
              </a:tblGrid>
              <a:tr h="45244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4" name="Straight Arrow Connector 53"/>
          <p:cNvCxnSpPr/>
          <p:nvPr/>
        </p:nvCxnSpPr>
        <p:spPr>
          <a:xfrm>
            <a:off x="6882080" y="4771363"/>
            <a:ext cx="623852" cy="3657"/>
          </a:xfrm>
          <a:prstGeom prst="straightConnector1">
            <a:avLst/>
          </a:prstGeom>
          <a:ln w="793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312531" y="3016105"/>
            <a:ext cx="413330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Uses:</a:t>
            </a:r>
          </a:p>
          <a:p>
            <a:pPr algn="ctr"/>
            <a:r>
              <a:rPr lang="en-US" sz="2800" dirty="0" smtClean="0"/>
              <a:t>hash-tables, radix-trees,</a:t>
            </a:r>
          </a:p>
          <a:p>
            <a:pPr algn="ctr"/>
            <a:r>
              <a:rPr lang="en-US" sz="2800" dirty="0" err="1" smtClean="0"/>
              <a:t>seqlocks</a:t>
            </a:r>
            <a:r>
              <a:rPr lang="en-US" sz="2800" dirty="0" smtClean="0"/>
              <a:t> for lock-free reads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875837" y="1221129"/>
            <a:ext cx="36981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MEMORY</a:t>
            </a:r>
            <a:endParaRPr lang="en-US" sz="28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6983882" y="3016105"/>
            <a:ext cx="405898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Uses:</a:t>
            </a:r>
          </a:p>
          <a:p>
            <a:pPr algn="ctr"/>
            <a:r>
              <a:rPr lang="en-US" sz="2800" dirty="0"/>
              <a:t>b</a:t>
            </a:r>
            <a:r>
              <a:rPr lang="en-US" sz="2800" dirty="0" smtClean="0"/>
              <a:t>locks, transactions, journaling</a:t>
            </a:r>
          </a:p>
        </p:txBody>
      </p:sp>
    </p:spTree>
    <p:extLst>
      <p:ext uri="{BB962C8B-B14F-4D97-AF65-F5344CB8AC3E}">
        <p14:creationId xmlns:p14="http://schemas.microsoft.com/office/powerpoint/2010/main" val="2130430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37" grpId="0"/>
      <p:bldP spid="51" grpId="0"/>
      <p:bldP spid="3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8" y="0"/>
            <a:ext cx="10515600" cy="975946"/>
          </a:xfrm>
        </p:spPr>
        <p:txBody>
          <a:bodyPr/>
          <a:lstStyle/>
          <a:p>
            <a:pPr algn="ctr"/>
            <a:r>
              <a:rPr lang="en-US" dirty="0" smtClean="0"/>
              <a:t>Design challenges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86505" y="616507"/>
            <a:ext cx="941898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endParaRPr lang="en-US" sz="2800" b="1" dirty="0" smtClean="0"/>
          </a:p>
          <a:p>
            <a:r>
              <a:rPr lang="en-US" sz="2800" dirty="0" smtClean="0"/>
              <a:t>How to order operations in the per-core operation logs?</a:t>
            </a:r>
          </a:p>
          <a:p>
            <a:pPr marL="342900" indent="-342900">
              <a:buFont typeface="Arial" charset="0"/>
              <a:buChar char="•"/>
            </a:pPr>
            <a:endParaRPr lang="en-US" sz="2800" dirty="0" smtClean="0"/>
          </a:p>
          <a:p>
            <a:r>
              <a:rPr lang="en-US" sz="2800" dirty="0" smtClean="0"/>
              <a:t>How to operate </a:t>
            </a:r>
            <a:r>
              <a:rPr lang="en-US" sz="2800" dirty="0" err="1" smtClean="0"/>
              <a:t>MemFS</a:t>
            </a:r>
            <a:r>
              <a:rPr lang="en-US" sz="2800" dirty="0" smtClean="0"/>
              <a:t> and </a:t>
            </a:r>
            <a:r>
              <a:rPr lang="en-US" sz="2800" dirty="0" err="1" smtClean="0"/>
              <a:t>DiskFS</a:t>
            </a:r>
            <a:r>
              <a:rPr lang="en-US" sz="2800" dirty="0" smtClean="0"/>
              <a:t> independently: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800" dirty="0" smtClean="0"/>
              <a:t>How to allocate </a:t>
            </a:r>
            <a:r>
              <a:rPr lang="en-US" sz="2800" dirty="0" err="1"/>
              <a:t>i</a:t>
            </a:r>
            <a:r>
              <a:rPr lang="en-US" sz="2800" dirty="0" err="1" smtClean="0"/>
              <a:t>nodes</a:t>
            </a:r>
            <a:r>
              <a:rPr lang="en-US" sz="2800" dirty="0" smtClean="0"/>
              <a:t> in a scalable manner in </a:t>
            </a:r>
            <a:r>
              <a:rPr lang="en-US" sz="2800" dirty="0" err="1" smtClean="0"/>
              <a:t>MemFS</a:t>
            </a:r>
            <a:r>
              <a:rPr lang="en-US" sz="2800" dirty="0" smtClean="0"/>
              <a:t>?</a:t>
            </a:r>
          </a:p>
          <a:p>
            <a:pPr marL="800100" lvl="1" indent="-342900">
              <a:buFont typeface="Arial" charset="0"/>
              <a:buChar char="•"/>
            </a:pPr>
            <a:endParaRPr lang="en-US" sz="2800" dirty="0"/>
          </a:p>
          <a:p>
            <a:r>
              <a:rPr lang="en-US" sz="2800" dirty="0" smtClean="0"/>
              <a:t>. . 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751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397"/>
            <a:ext cx="12192702" cy="724363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Problem: Preserve ordering of non-commutative ops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140145" y="2250625"/>
            <a:ext cx="9859976" cy="448773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489577" y="2767759"/>
            <a:ext cx="3077984" cy="365493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56809" y="2767759"/>
            <a:ext cx="3081528" cy="36576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272026" y="2767759"/>
            <a:ext cx="1513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/>
              <a:t>DiskFS</a:t>
            </a:r>
            <a:endParaRPr lang="en-US" sz="3200" b="1" dirty="0" smtClean="0"/>
          </a:p>
        </p:txBody>
      </p:sp>
      <p:sp>
        <p:nvSpPr>
          <p:cNvPr id="32" name="TextBox 31"/>
          <p:cNvSpPr txBox="1"/>
          <p:nvPr/>
        </p:nvSpPr>
        <p:spPr>
          <a:xfrm>
            <a:off x="1341030" y="2767758"/>
            <a:ext cx="1513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/>
              <a:t>MemFS</a:t>
            </a:r>
            <a:endParaRPr lang="en-US" sz="3200" b="1" dirty="0" smtClean="0"/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/>
          </p:nvPr>
        </p:nvGraphicFramePr>
        <p:xfrm>
          <a:off x="7329154" y="3704777"/>
          <a:ext cx="1455957" cy="2010077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{E8B1032C-EA38-4F05-BA0D-38AFFFC7BED3}</a:tableStyleId>
              </a:tblPr>
              <a:tblGrid>
                <a:gridCol w="1455957"/>
              </a:tblGrid>
              <a:tr h="2010077">
                <a:tc>
                  <a:txBody>
                    <a:bodyPr/>
                    <a:lstStyle/>
                    <a:p>
                      <a:pPr algn="ctr"/>
                      <a:endParaRPr lang="en-US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>
            <p:extLst/>
          </p:nvPr>
        </p:nvGraphicFramePr>
        <p:xfrm>
          <a:off x="717094" y="3683874"/>
          <a:ext cx="2760956" cy="17742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380478"/>
                <a:gridCol w="1380478"/>
              </a:tblGrid>
              <a:tr h="54309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Link Name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Inode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Number</a:t>
                      </a:r>
                      <a:endParaRPr lang="en-US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4354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file1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29770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335264" y="3276593"/>
            <a:ext cx="352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/>
              <a:t>dirA</a:t>
            </a:r>
            <a:endParaRPr lang="en-US" sz="2400" b="1" dirty="0"/>
          </a:p>
        </p:txBody>
      </p:sp>
      <p:sp>
        <p:nvSpPr>
          <p:cNvPr id="33" name="Rounded Rectangle 32"/>
          <p:cNvSpPr/>
          <p:nvPr/>
        </p:nvSpPr>
        <p:spPr>
          <a:xfrm>
            <a:off x="10184914" y="2246053"/>
            <a:ext cx="1793566" cy="448773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/>
          </p:nvPr>
        </p:nvGraphicFramePr>
        <p:xfrm>
          <a:off x="10767524" y="3436960"/>
          <a:ext cx="624114" cy="2914058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24114"/>
              </a:tblGrid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10405425" y="2975295"/>
            <a:ext cx="134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Journal</a:t>
            </a:r>
            <a:endParaRPr lang="en-US" sz="24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9815326" y="2246053"/>
            <a:ext cx="2532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DISK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965108" y="3276593"/>
            <a:ext cx="2231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Block cache</a:t>
            </a:r>
            <a:endParaRPr lang="en-US" sz="2400" b="1" dirty="0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/>
          </p:nvPr>
        </p:nvGraphicFramePr>
        <p:xfrm>
          <a:off x="3796327" y="4356256"/>
          <a:ext cx="2412413" cy="5791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45059"/>
                <a:gridCol w="1167354"/>
              </a:tblGrid>
              <a:tr h="43894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   </a:t>
                      </a:r>
                      <a:endParaRPr lang="en-US" sz="1600" baseline="0" dirty="0" smtClean="0"/>
                    </a:p>
                    <a:p>
                      <a:pPr algn="ctr"/>
                      <a:r>
                        <a:rPr lang="en-US" sz="1600" baseline="0" dirty="0" smtClean="0"/>
                        <a:t>          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3736477" y="3525259"/>
            <a:ext cx="24901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Per-core </a:t>
            </a:r>
          </a:p>
          <a:p>
            <a:pPr algn="ctr"/>
            <a:r>
              <a:rPr lang="en-US" sz="2400" b="1" dirty="0" smtClean="0"/>
              <a:t>Operation Logs</a:t>
            </a:r>
            <a:endParaRPr lang="en-US" sz="2400" b="1" dirty="0"/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/>
          </p:nvPr>
        </p:nvGraphicFramePr>
        <p:xfrm>
          <a:off x="3796327" y="5047581"/>
          <a:ext cx="2412413" cy="583875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45059"/>
                <a:gridCol w="1167354"/>
              </a:tblGrid>
              <a:tr h="583875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2" name="Straight Connector 21"/>
          <p:cNvCxnSpPr/>
          <p:nvPr/>
        </p:nvCxnSpPr>
        <p:spPr>
          <a:xfrm>
            <a:off x="988990" y="4570976"/>
            <a:ext cx="2224727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-67874" y="773205"/>
            <a:ext cx="14119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Andale Mono" charset="0"/>
                <a:ea typeface="Andale Mono" charset="0"/>
                <a:cs typeface="Andale Mono" charset="0"/>
              </a:rPr>
              <a:t>u</a:t>
            </a:r>
            <a:r>
              <a:rPr lang="en-US" sz="2000" b="1" dirty="0" smtClean="0">
                <a:latin typeface="Andale Mono" charset="0"/>
                <a:ea typeface="Andale Mono" charset="0"/>
                <a:cs typeface="Andale Mono" charset="0"/>
              </a:rPr>
              <a:t>nlink</a:t>
            </a:r>
          </a:p>
          <a:p>
            <a:pPr algn="ctr"/>
            <a:r>
              <a:rPr lang="en-US" sz="2000" b="1" dirty="0" smtClean="0">
                <a:latin typeface="Andale Mono" charset="0"/>
                <a:ea typeface="Andale Mono" charset="0"/>
                <a:cs typeface="Andale Mono" charset="0"/>
              </a:rPr>
              <a:t>(file1</a:t>
            </a:r>
            <a:r>
              <a:rPr lang="en-US" sz="2000" b="1" dirty="0">
                <a:latin typeface="Andale Mono" charset="0"/>
                <a:ea typeface="Andale Mono" charset="0"/>
                <a:cs typeface="Andale Mono" charset="0"/>
              </a:rPr>
              <a:t>)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94172" y="1464484"/>
            <a:ext cx="1161616" cy="519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CORE 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7" name="Down Arrow 36"/>
          <p:cNvSpPr/>
          <p:nvPr/>
        </p:nvSpPr>
        <p:spPr>
          <a:xfrm rot="19733046">
            <a:off x="786418" y="2029310"/>
            <a:ext cx="323340" cy="1033198"/>
          </a:xfrm>
          <a:prstGeom prst="downArrow">
            <a:avLst/>
          </a:prstGeom>
          <a:solidFill>
            <a:schemeClr val="tx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66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 animBg="1"/>
      <p:bldP spid="3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140145" y="2250625"/>
            <a:ext cx="9859976" cy="448773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489577" y="2767759"/>
            <a:ext cx="3077984" cy="365493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56809" y="2767759"/>
            <a:ext cx="3081528" cy="36576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272026" y="2767759"/>
            <a:ext cx="1513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/>
              <a:t>DiskFS</a:t>
            </a:r>
            <a:endParaRPr lang="en-US" sz="3200" b="1" dirty="0" smtClean="0"/>
          </a:p>
        </p:txBody>
      </p:sp>
      <p:sp>
        <p:nvSpPr>
          <p:cNvPr id="32" name="TextBox 31"/>
          <p:cNvSpPr txBox="1"/>
          <p:nvPr/>
        </p:nvSpPr>
        <p:spPr>
          <a:xfrm>
            <a:off x="1341030" y="2767758"/>
            <a:ext cx="1513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/>
              <a:t>MemFS</a:t>
            </a:r>
            <a:endParaRPr lang="en-US" sz="3200" b="1" dirty="0" smtClean="0"/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/>
          </p:nvPr>
        </p:nvGraphicFramePr>
        <p:xfrm>
          <a:off x="7329154" y="3704777"/>
          <a:ext cx="1455957" cy="2010077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{E8B1032C-EA38-4F05-BA0D-38AFFFC7BED3}</a:tableStyleId>
              </a:tblPr>
              <a:tblGrid>
                <a:gridCol w="1455957"/>
              </a:tblGrid>
              <a:tr h="2010077">
                <a:tc>
                  <a:txBody>
                    <a:bodyPr/>
                    <a:lstStyle/>
                    <a:p>
                      <a:pPr algn="ctr"/>
                      <a:endParaRPr lang="en-US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>
            <p:extLst/>
          </p:nvPr>
        </p:nvGraphicFramePr>
        <p:xfrm>
          <a:off x="717094" y="3683874"/>
          <a:ext cx="2760956" cy="17742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380478"/>
                <a:gridCol w="1380478"/>
              </a:tblGrid>
              <a:tr h="54309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Link Name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Inode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Number</a:t>
                      </a:r>
                      <a:endParaRPr lang="en-US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4354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file1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29770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335264" y="3276593"/>
            <a:ext cx="352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/>
              <a:t>dirA</a:t>
            </a:r>
            <a:endParaRPr lang="en-US" sz="2400" b="1" dirty="0"/>
          </a:p>
        </p:txBody>
      </p:sp>
      <p:sp>
        <p:nvSpPr>
          <p:cNvPr id="33" name="Rounded Rectangle 32"/>
          <p:cNvSpPr/>
          <p:nvPr/>
        </p:nvSpPr>
        <p:spPr>
          <a:xfrm>
            <a:off x="10184914" y="2246053"/>
            <a:ext cx="1793566" cy="448773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/>
          </p:nvPr>
        </p:nvGraphicFramePr>
        <p:xfrm>
          <a:off x="10767524" y="3436960"/>
          <a:ext cx="624114" cy="2914058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24114"/>
              </a:tblGrid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10405425" y="2975295"/>
            <a:ext cx="134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Journal</a:t>
            </a:r>
            <a:endParaRPr lang="en-US" sz="24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9815326" y="2246053"/>
            <a:ext cx="2532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DISK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965108" y="3276593"/>
            <a:ext cx="2231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Block cache</a:t>
            </a:r>
            <a:endParaRPr lang="en-US" sz="2400" b="1" dirty="0"/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/>
          </p:nvPr>
        </p:nvGraphicFramePr>
        <p:xfrm>
          <a:off x="3796327" y="4356256"/>
          <a:ext cx="2412413" cy="5791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45059"/>
                <a:gridCol w="1167354"/>
              </a:tblGrid>
              <a:tr h="43894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op1:</a:t>
                      </a:r>
                      <a:endParaRPr lang="en-US" sz="1600" baseline="0" dirty="0" smtClean="0"/>
                    </a:p>
                    <a:p>
                      <a:pPr algn="ctr"/>
                      <a:r>
                        <a:rPr lang="en-US" sz="1600" baseline="0" dirty="0" smtClean="0"/>
                        <a:t>UNLINK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3736477" y="3525259"/>
            <a:ext cx="24901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Per-core </a:t>
            </a:r>
          </a:p>
          <a:p>
            <a:pPr algn="ctr"/>
            <a:r>
              <a:rPr lang="en-US" sz="2400" b="1" dirty="0" smtClean="0"/>
              <a:t>Operation Logs</a:t>
            </a:r>
            <a:endParaRPr lang="en-US" sz="2400" b="1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988990" y="4570976"/>
            <a:ext cx="2224727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Table 25"/>
          <p:cNvGraphicFramePr>
            <a:graphicFrameLocks noGrp="1"/>
          </p:cNvGraphicFramePr>
          <p:nvPr>
            <p:extLst/>
          </p:nvPr>
        </p:nvGraphicFramePr>
        <p:xfrm>
          <a:off x="3796327" y="5047581"/>
          <a:ext cx="2412413" cy="583875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45059"/>
                <a:gridCol w="1167354"/>
              </a:tblGrid>
              <a:tr h="583875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7" name="Title 1"/>
          <p:cNvSpPr txBox="1">
            <a:spLocks/>
          </p:cNvSpPr>
          <p:nvPr/>
        </p:nvSpPr>
        <p:spPr>
          <a:xfrm>
            <a:off x="0" y="22397"/>
            <a:ext cx="12192702" cy="724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smtClean="0"/>
              <a:t>Problem: Preserve ordering of non-commutative ops</a:t>
            </a:r>
            <a:endParaRPr lang="en-US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-67874" y="773205"/>
            <a:ext cx="14119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Andale Mono" charset="0"/>
                <a:ea typeface="Andale Mono" charset="0"/>
                <a:cs typeface="Andale Mono" charset="0"/>
              </a:rPr>
              <a:t>u</a:t>
            </a:r>
            <a:r>
              <a:rPr lang="en-US" sz="2000" b="1" dirty="0" smtClean="0">
                <a:latin typeface="Andale Mono" charset="0"/>
                <a:ea typeface="Andale Mono" charset="0"/>
                <a:cs typeface="Andale Mono" charset="0"/>
              </a:rPr>
              <a:t>nlink</a:t>
            </a:r>
          </a:p>
          <a:p>
            <a:pPr algn="ctr"/>
            <a:r>
              <a:rPr lang="en-US" sz="2000" b="1" dirty="0" smtClean="0">
                <a:latin typeface="Andale Mono" charset="0"/>
                <a:ea typeface="Andale Mono" charset="0"/>
                <a:cs typeface="Andale Mono" charset="0"/>
              </a:rPr>
              <a:t>(file1</a:t>
            </a:r>
            <a:r>
              <a:rPr lang="en-US" sz="2000" b="1" dirty="0">
                <a:latin typeface="Andale Mono" charset="0"/>
                <a:ea typeface="Andale Mono" charset="0"/>
                <a:cs typeface="Andale Mono" charset="0"/>
              </a:rPr>
              <a:t>)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94172" y="1464484"/>
            <a:ext cx="1161616" cy="519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CORE 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4" name="Down Arrow 43"/>
          <p:cNvSpPr/>
          <p:nvPr/>
        </p:nvSpPr>
        <p:spPr>
          <a:xfrm rot="19733046">
            <a:off x="786418" y="2029310"/>
            <a:ext cx="323340" cy="1033198"/>
          </a:xfrm>
          <a:prstGeom prst="downArrow">
            <a:avLst/>
          </a:prstGeom>
          <a:solidFill>
            <a:schemeClr val="tx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161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140145" y="2250625"/>
            <a:ext cx="9859976" cy="448773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489577" y="2767759"/>
            <a:ext cx="3077984" cy="365493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56809" y="2767759"/>
            <a:ext cx="3081528" cy="36576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272026" y="2767759"/>
            <a:ext cx="1513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/>
              <a:t>DiskFS</a:t>
            </a:r>
            <a:endParaRPr lang="en-US" sz="3200" b="1" dirty="0" smtClean="0"/>
          </a:p>
        </p:txBody>
      </p:sp>
      <p:sp>
        <p:nvSpPr>
          <p:cNvPr id="32" name="TextBox 31"/>
          <p:cNvSpPr txBox="1"/>
          <p:nvPr/>
        </p:nvSpPr>
        <p:spPr>
          <a:xfrm>
            <a:off x="1341030" y="2767758"/>
            <a:ext cx="1513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/>
              <a:t>MemFS</a:t>
            </a:r>
            <a:endParaRPr lang="en-US" sz="3200" b="1" dirty="0" smtClean="0"/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/>
          </p:nvPr>
        </p:nvGraphicFramePr>
        <p:xfrm>
          <a:off x="7329154" y="3704777"/>
          <a:ext cx="1455957" cy="2010077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{E8B1032C-EA38-4F05-BA0D-38AFFFC7BED3}</a:tableStyleId>
              </a:tblPr>
              <a:tblGrid>
                <a:gridCol w="1455957"/>
              </a:tblGrid>
              <a:tr h="2010077">
                <a:tc>
                  <a:txBody>
                    <a:bodyPr/>
                    <a:lstStyle/>
                    <a:p>
                      <a:pPr algn="ctr"/>
                      <a:endParaRPr lang="en-US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612472"/>
              </p:ext>
            </p:extLst>
          </p:nvPr>
        </p:nvGraphicFramePr>
        <p:xfrm>
          <a:off x="717094" y="3683874"/>
          <a:ext cx="2760956" cy="17742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380478"/>
                <a:gridCol w="1380478"/>
              </a:tblGrid>
              <a:tr h="54309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Link Name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Inode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Number</a:t>
                      </a:r>
                      <a:endParaRPr lang="en-US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4354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file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29770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335264" y="3276593"/>
            <a:ext cx="352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/>
              <a:t>dirA</a:t>
            </a:r>
            <a:endParaRPr lang="en-US" sz="2400" b="1" dirty="0"/>
          </a:p>
        </p:txBody>
      </p:sp>
      <p:sp>
        <p:nvSpPr>
          <p:cNvPr id="33" name="Rounded Rectangle 32"/>
          <p:cNvSpPr/>
          <p:nvPr/>
        </p:nvSpPr>
        <p:spPr>
          <a:xfrm>
            <a:off x="10184914" y="2246053"/>
            <a:ext cx="1793566" cy="448773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/>
          </p:nvPr>
        </p:nvGraphicFramePr>
        <p:xfrm>
          <a:off x="10767524" y="3436960"/>
          <a:ext cx="624114" cy="2914058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24114"/>
              </a:tblGrid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10405425" y="2975295"/>
            <a:ext cx="134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Journal</a:t>
            </a:r>
            <a:endParaRPr lang="en-US" sz="24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9815326" y="2246053"/>
            <a:ext cx="2532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DISK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965108" y="3276593"/>
            <a:ext cx="2231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Block cache</a:t>
            </a:r>
            <a:endParaRPr lang="en-US" sz="2400" b="1" dirty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/>
          </p:nvPr>
        </p:nvGraphicFramePr>
        <p:xfrm>
          <a:off x="3796327" y="4356256"/>
          <a:ext cx="2412413" cy="5791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45059"/>
                <a:gridCol w="1167354"/>
              </a:tblGrid>
              <a:tr h="43894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op1:</a:t>
                      </a:r>
                      <a:endParaRPr lang="en-US" sz="1600" baseline="0" dirty="0" smtClean="0"/>
                    </a:p>
                    <a:p>
                      <a:pPr algn="ctr"/>
                      <a:r>
                        <a:rPr lang="en-US" sz="1600" baseline="0" dirty="0" smtClean="0"/>
                        <a:t>UNLINK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/>
          </p:nvPr>
        </p:nvGraphicFramePr>
        <p:xfrm>
          <a:off x="3796327" y="5047581"/>
          <a:ext cx="2412413" cy="583875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45059"/>
                <a:gridCol w="1167354"/>
              </a:tblGrid>
              <a:tr h="583875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4" name="TextBox 43"/>
          <p:cNvSpPr txBox="1"/>
          <p:nvPr/>
        </p:nvSpPr>
        <p:spPr>
          <a:xfrm>
            <a:off x="3736477" y="3525259"/>
            <a:ext cx="24901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Per-core </a:t>
            </a:r>
          </a:p>
          <a:p>
            <a:pPr algn="ctr"/>
            <a:r>
              <a:rPr lang="en-US" sz="2400" b="1" dirty="0" smtClean="0"/>
              <a:t>Operation Logs</a:t>
            </a:r>
            <a:endParaRPr lang="en-US" sz="2400" b="1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988990" y="4570976"/>
            <a:ext cx="2224727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itle 1"/>
          <p:cNvSpPr>
            <a:spLocks noGrp="1"/>
          </p:cNvSpPr>
          <p:nvPr>
            <p:ph type="title"/>
          </p:nvPr>
        </p:nvSpPr>
        <p:spPr>
          <a:xfrm>
            <a:off x="0" y="22397"/>
            <a:ext cx="12192702" cy="724363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Problem: Preserve ordering of non-commutative ops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-67874" y="773205"/>
            <a:ext cx="14119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Andale Mono" charset="0"/>
                <a:ea typeface="Andale Mono" charset="0"/>
                <a:cs typeface="Andale Mono" charset="0"/>
              </a:rPr>
              <a:t>u</a:t>
            </a:r>
            <a:r>
              <a:rPr lang="en-US" sz="2000" b="1" dirty="0" smtClean="0">
                <a:latin typeface="Andale Mono" charset="0"/>
                <a:ea typeface="Andale Mono" charset="0"/>
                <a:cs typeface="Andale Mono" charset="0"/>
              </a:rPr>
              <a:t>nlink</a:t>
            </a:r>
          </a:p>
          <a:p>
            <a:pPr algn="ctr"/>
            <a:r>
              <a:rPr lang="en-US" sz="2000" b="1" dirty="0" smtClean="0">
                <a:latin typeface="Andale Mono" charset="0"/>
                <a:ea typeface="Andale Mono" charset="0"/>
                <a:cs typeface="Andale Mono" charset="0"/>
              </a:rPr>
              <a:t>(file1</a:t>
            </a:r>
            <a:r>
              <a:rPr lang="en-US" sz="2000" b="1" dirty="0">
                <a:latin typeface="Andale Mono" charset="0"/>
                <a:ea typeface="Andale Mono" charset="0"/>
                <a:cs typeface="Andale Mono" charset="0"/>
              </a:rPr>
              <a:t>)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94172" y="1464484"/>
            <a:ext cx="1161616" cy="519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CORE 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2" name="Down Arrow 41"/>
          <p:cNvSpPr/>
          <p:nvPr/>
        </p:nvSpPr>
        <p:spPr>
          <a:xfrm rot="19733046">
            <a:off x="786418" y="2029310"/>
            <a:ext cx="323340" cy="1033198"/>
          </a:xfrm>
          <a:prstGeom prst="downArrow">
            <a:avLst/>
          </a:prstGeom>
          <a:solidFill>
            <a:schemeClr val="tx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1371263" y="746760"/>
            <a:ext cx="13970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latin typeface="Andale Mono" charset="0"/>
                <a:ea typeface="Andale Mono" charset="0"/>
                <a:cs typeface="Andale Mono" charset="0"/>
              </a:rPr>
              <a:t>c</a:t>
            </a:r>
            <a:r>
              <a:rPr lang="en-US" sz="2000" b="1" dirty="0" err="1" smtClean="0">
                <a:latin typeface="Andale Mono" charset="0"/>
                <a:ea typeface="Andale Mono" charset="0"/>
                <a:cs typeface="Andale Mono" charset="0"/>
              </a:rPr>
              <a:t>reat</a:t>
            </a:r>
            <a:endParaRPr lang="en-US" sz="2000" b="1" dirty="0" smtClean="0">
              <a:latin typeface="Andale Mono" charset="0"/>
              <a:ea typeface="Andale Mono" charset="0"/>
              <a:cs typeface="Andale Mono" charset="0"/>
            </a:endParaRPr>
          </a:p>
          <a:p>
            <a:pPr algn="ctr"/>
            <a:r>
              <a:rPr lang="en-US" sz="2000" b="1" dirty="0" smtClean="0">
                <a:latin typeface="Andale Mono" charset="0"/>
                <a:ea typeface="Andale Mono" charset="0"/>
                <a:cs typeface="Andale Mono" charset="0"/>
              </a:rPr>
              <a:t>(file1</a:t>
            </a:r>
            <a:r>
              <a:rPr lang="en-US" sz="2000" b="1" dirty="0">
                <a:latin typeface="Andale Mono" charset="0"/>
                <a:ea typeface="Andale Mono" charset="0"/>
                <a:cs typeface="Andale Mono" charset="0"/>
              </a:rPr>
              <a:t>)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1516764" y="1477860"/>
            <a:ext cx="1161616" cy="519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CORE 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6" name="Down Arrow 45"/>
          <p:cNvSpPr/>
          <p:nvPr/>
        </p:nvSpPr>
        <p:spPr>
          <a:xfrm>
            <a:off x="1895735" y="2048902"/>
            <a:ext cx="323340" cy="896350"/>
          </a:xfrm>
          <a:prstGeom prst="downArrow">
            <a:avLst/>
          </a:prstGeom>
          <a:solidFill>
            <a:schemeClr val="tx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ounded Rectangle 46"/>
          <p:cNvSpPr/>
          <p:nvPr/>
        </p:nvSpPr>
        <p:spPr>
          <a:xfrm>
            <a:off x="0" y="851142"/>
            <a:ext cx="1371263" cy="2220587"/>
          </a:xfrm>
          <a:prstGeom prst="round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688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5" grpId="0" animBg="1"/>
      <p:bldP spid="4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140145" y="2250625"/>
            <a:ext cx="9859976" cy="448773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489577" y="2767759"/>
            <a:ext cx="3077984" cy="365493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56809" y="2767759"/>
            <a:ext cx="3081528" cy="36576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272026" y="2767759"/>
            <a:ext cx="1513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/>
              <a:t>DiskFS</a:t>
            </a:r>
            <a:endParaRPr lang="en-US" sz="3200" b="1" dirty="0" smtClean="0"/>
          </a:p>
        </p:txBody>
      </p:sp>
      <p:sp>
        <p:nvSpPr>
          <p:cNvPr id="32" name="TextBox 31"/>
          <p:cNvSpPr txBox="1"/>
          <p:nvPr/>
        </p:nvSpPr>
        <p:spPr>
          <a:xfrm>
            <a:off x="1341030" y="2767758"/>
            <a:ext cx="1513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/>
              <a:t>MemFS</a:t>
            </a:r>
            <a:endParaRPr lang="en-US" sz="3200" b="1" dirty="0" smtClean="0"/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/>
          </p:nvPr>
        </p:nvGraphicFramePr>
        <p:xfrm>
          <a:off x="7329154" y="3704777"/>
          <a:ext cx="1455957" cy="2010077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{E8B1032C-EA38-4F05-BA0D-38AFFFC7BED3}</a:tableStyleId>
              </a:tblPr>
              <a:tblGrid>
                <a:gridCol w="1455957"/>
              </a:tblGrid>
              <a:tr h="2010077">
                <a:tc>
                  <a:txBody>
                    <a:bodyPr/>
                    <a:lstStyle/>
                    <a:p>
                      <a:pPr algn="ctr"/>
                      <a:endParaRPr lang="en-US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0968056"/>
              </p:ext>
            </p:extLst>
          </p:nvPr>
        </p:nvGraphicFramePr>
        <p:xfrm>
          <a:off x="717094" y="3683874"/>
          <a:ext cx="2760956" cy="17742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380478"/>
                <a:gridCol w="1380478"/>
              </a:tblGrid>
              <a:tr h="54309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Link Name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Inode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Number</a:t>
                      </a:r>
                      <a:endParaRPr lang="en-US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4354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file1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2977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file1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335264" y="3276593"/>
            <a:ext cx="352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/>
              <a:t>dirA</a:t>
            </a:r>
            <a:endParaRPr lang="en-US" sz="2400" b="1" dirty="0"/>
          </a:p>
        </p:txBody>
      </p:sp>
      <p:sp>
        <p:nvSpPr>
          <p:cNvPr id="33" name="Rounded Rectangle 32"/>
          <p:cNvSpPr/>
          <p:nvPr/>
        </p:nvSpPr>
        <p:spPr>
          <a:xfrm>
            <a:off x="10184914" y="2246053"/>
            <a:ext cx="1793566" cy="448773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/>
          </p:nvPr>
        </p:nvGraphicFramePr>
        <p:xfrm>
          <a:off x="10767524" y="3436960"/>
          <a:ext cx="624114" cy="2914058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24114"/>
              </a:tblGrid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10405425" y="2975295"/>
            <a:ext cx="134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Journal</a:t>
            </a:r>
            <a:endParaRPr lang="en-US" sz="24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9815326" y="2246053"/>
            <a:ext cx="2532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DISK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965108" y="3276593"/>
            <a:ext cx="2231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Block cache</a:t>
            </a:r>
            <a:endParaRPr lang="en-US" sz="2400" b="1" dirty="0"/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/>
          </p:nvPr>
        </p:nvGraphicFramePr>
        <p:xfrm>
          <a:off x="3796327" y="4356256"/>
          <a:ext cx="2412413" cy="5791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45059"/>
                <a:gridCol w="1167354"/>
              </a:tblGrid>
              <a:tr h="43894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op1:</a:t>
                      </a:r>
                      <a:endParaRPr lang="en-US" sz="1600" baseline="0" dirty="0" smtClean="0"/>
                    </a:p>
                    <a:p>
                      <a:pPr algn="ctr"/>
                      <a:r>
                        <a:rPr lang="en-US" sz="1600" baseline="0" dirty="0" smtClean="0"/>
                        <a:t>UNLINK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5" name="Table 44"/>
          <p:cNvGraphicFramePr>
            <a:graphicFrameLocks noGrp="1"/>
          </p:cNvGraphicFramePr>
          <p:nvPr>
            <p:extLst/>
          </p:nvPr>
        </p:nvGraphicFramePr>
        <p:xfrm>
          <a:off x="3796327" y="5047581"/>
          <a:ext cx="2412413" cy="583875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45059"/>
                <a:gridCol w="1167354"/>
              </a:tblGrid>
              <a:tr h="58387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op2:</a:t>
                      </a:r>
                    </a:p>
                    <a:p>
                      <a:pPr algn="ctr"/>
                      <a:r>
                        <a:rPr lang="en-US" sz="1600" dirty="0" smtClean="0"/>
                        <a:t>CREATE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3736477" y="3525259"/>
            <a:ext cx="24901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Per-core </a:t>
            </a:r>
          </a:p>
          <a:p>
            <a:pPr algn="ctr"/>
            <a:r>
              <a:rPr lang="en-US" sz="2400" b="1" dirty="0" smtClean="0"/>
              <a:t>Operation Logs</a:t>
            </a:r>
            <a:endParaRPr lang="en-US" sz="2400" b="1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988990" y="4570976"/>
            <a:ext cx="2224727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0" y="22397"/>
            <a:ext cx="12192702" cy="724363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Problem: Preserve ordering of non-commutative ops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371263" y="746760"/>
            <a:ext cx="13970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latin typeface="Andale Mono" charset="0"/>
                <a:ea typeface="Andale Mono" charset="0"/>
                <a:cs typeface="Andale Mono" charset="0"/>
              </a:rPr>
              <a:t>c</a:t>
            </a:r>
            <a:r>
              <a:rPr lang="en-US" sz="2000" b="1" dirty="0" err="1" smtClean="0">
                <a:latin typeface="Andale Mono" charset="0"/>
                <a:ea typeface="Andale Mono" charset="0"/>
                <a:cs typeface="Andale Mono" charset="0"/>
              </a:rPr>
              <a:t>reat</a:t>
            </a:r>
            <a:endParaRPr lang="en-US" sz="2000" b="1" dirty="0" smtClean="0">
              <a:latin typeface="Andale Mono" charset="0"/>
              <a:ea typeface="Andale Mono" charset="0"/>
              <a:cs typeface="Andale Mono" charset="0"/>
            </a:endParaRPr>
          </a:p>
          <a:p>
            <a:pPr algn="ctr"/>
            <a:r>
              <a:rPr lang="en-US" sz="2000" b="1" dirty="0" smtClean="0">
                <a:latin typeface="Andale Mono" charset="0"/>
                <a:ea typeface="Andale Mono" charset="0"/>
                <a:cs typeface="Andale Mono" charset="0"/>
              </a:rPr>
              <a:t>(file1</a:t>
            </a:r>
            <a:r>
              <a:rPr lang="en-US" sz="2000" b="1" dirty="0">
                <a:latin typeface="Andale Mono" charset="0"/>
                <a:ea typeface="Andale Mono" charset="0"/>
                <a:cs typeface="Andale Mono" charset="0"/>
              </a:rPr>
              <a:t>)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1516764" y="1477860"/>
            <a:ext cx="1161616" cy="519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CORE 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1" name="Down Arrow 40"/>
          <p:cNvSpPr/>
          <p:nvPr/>
        </p:nvSpPr>
        <p:spPr>
          <a:xfrm>
            <a:off x="1895735" y="2048902"/>
            <a:ext cx="323340" cy="896350"/>
          </a:xfrm>
          <a:prstGeom prst="downArrow">
            <a:avLst/>
          </a:prstGeom>
          <a:solidFill>
            <a:schemeClr val="tx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-67874" y="773205"/>
            <a:ext cx="14119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Andale Mono" charset="0"/>
                <a:ea typeface="Andale Mono" charset="0"/>
                <a:cs typeface="Andale Mono" charset="0"/>
              </a:rPr>
              <a:t>u</a:t>
            </a:r>
            <a:r>
              <a:rPr lang="en-US" sz="2000" b="1" dirty="0" smtClean="0">
                <a:latin typeface="Andale Mono" charset="0"/>
                <a:ea typeface="Andale Mono" charset="0"/>
                <a:cs typeface="Andale Mono" charset="0"/>
              </a:rPr>
              <a:t>nlink</a:t>
            </a:r>
          </a:p>
          <a:p>
            <a:pPr algn="ctr"/>
            <a:r>
              <a:rPr lang="en-US" sz="2000" b="1" dirty="0" smtClean="0">
                <a:latin typeface="Andale Mono" charset="0"/>
                <a:ea typeface="Andale Mono" charset="0"/>
                <a:cs typeface="Andale Mono" charset="0"/>
              </a:rPr>
              <a:t>(file1</a:t>
            </a:r>
            <a:r>
              <a:rPr lang="en-US" sz="2000" b="1" dirty="0">
                <a:latin typeface="Andale Mono" charset="0"/>
                <a:ea typeface="Andale Mono" charset="0"/>
                <a:cs typeface="Andale Mono" charset="0"/>
              </a:rPr>
              <a:t>)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94172" y="1464484"/>
            <a:ext cx="1161616" cy="519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CORE 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4" name="Down Arrow 43"/>
          <p:cNvSpPr/>
          <p:nvPr/>
        </p:nvSpPr>
        <p:spPr>
          <a:xfrm rot="19733046">
            <a:off x="786418" y="2029310"/>
            <a:ext cx="323340" cy="1033198"/>
          </a:xfrm>
          <a:prstGeom prst="downArrow">
            <a:avLst/>
          </a:prstGeom>
          <a:solidFill>
            <a:schemeClr val="tx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ounded Rectangle 48"/>
          <p:cNvSpPr/>
          <p:nvPr/>
        </p:nvSpPr>
        <p:spPr>
          <a:xfrm>
            <a:off x="0" y="851142"/>
            <a:ext cx="1371263" cy="2220587"/>
          </a:xfrm>
          <a:prstGeom prst="round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374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140145" y="2250625"/>
            <a:ext cx="9859976" cy="448773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489577" y="2767759"/>
            <a:ext cx="3077984" cy="365493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56809" y="2767759"/>
            <a:ext cx="3081528" cy="36576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272026" y="2767759"/>
            <a:ext cx="1513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/>
              <a:t>DiskFS</a:t>
            </a:r>
            <a:endParaRPr lang="en-US" sz="3200" b="1" dirty="0" smtClean="0"/>
          </a:p>
        </p:txBody>
      </p:sp>
      <p:sp>
        <p:nvSpPr>
          <p:cNvPr id="32" name="TextBox 31"/>
          <p:cNvSpPr txBox="1"/>
          <p:nvPr/>
        </p:nvSpPr>
        <p:spPr>
          <a:xfrm>
            <a:off x="1341030" y="2767758"/>
            <a:ext cx="1513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/>
              <a:t>MemFS</a:t>
            </a:r>
            <a:endParaRPr lang="en-US" sz="3200" b="1" dirty="0" smtClean="0"/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/>
          </p:nvPr>
        </p:nvGraphicFramePr>
        <p:xfrm>
          <a:off x="7329154" y="3704777"/>
          <a:ext cx="1455957" cy="2010077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{E8B1032C-EA38-4F05-BA0D-38AFFFC7BED3}</a:tableStyleId>
              </a:tblPr>
              <a:tblGrid>
                <a:gridCol w="1455957"/>
              </a:tblGrid>
              <a:tr h="2010077">
                <a:tc>
                  <a:txBody>
                    <a:bodyPr/>
                    <a:lstStyle/>
                    <a:p>
                      <a:pPr algn="ctr"/>
                      <a:endParaRPr lang="en-US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864887"/>
              </p:ext>
            </p:extLst>
          </p:nvPr>
        </p:nvGraphicFramePr>
        <p:xfrm>
          <a:off x="717094" y="3683874"/>
          <a:ext cx="2760956" cy="17742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380478"/>
                <a:gridCol w="1380478"/>
              </a:tblGrid>
              <a:tr h="54309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Link Name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Inode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Number</a:t>
                      </a:r>
                      <a:endParaRPr lang="en-US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4354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file1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2977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file1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335264" y="3276593"/>
            <a:ext cx="352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/>
              <a:t>dirA</a:t>
            </a:r>
            <a:endParaRPr lang="en-US" sz="2400" b="1" dirty="0"/>
          </a:p>
        </p:txBody>
      </p:sp>
      <p:sp>
        <p:nvSpPr>
          <p:cNvPr id="33" name="Rounded Rectangle 32"/>
          <p:cNvSpPr/>
          <p:nvPr/>
        </p:nvSpPr>
        <p:spPr>
          <a:xfrm>
            <a:off x="10184914" y="2246053"/>
            <a:ext cx="1793566" cy="448773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/>
          </p:nvPr>
        </p:nvGraphicFramePr>
        <p:xfrm>
          <a:off x="10767524" y="3436960"/>
          <a:ext cx="624114" cy="2914058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24114"/>
              </a:tblGrid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10405425" y="2975295"/>
            <a:ext cx="134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Journal</a:t>
            </a:r>
            <a:endParaRPr lang="en-US" sz="24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9815326" y="2246053"/>
            <a:ext cx="2532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DISK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965108" y="3276593"/>
            <a:ext cx="2231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Block cache</a:t>
            </a:r>
            <a:endParaRPr lang="en-US" sz="2400" b="1" dirty="0"/>
          </a:p>
        </p:txBody>
      </p:sp>
      <p:sp>
        <p:nvSpPr>
          <p:cNvPr id="46" name="Right Brace 45"/>
          <p:cNvSpPr/>
          <p:nvPr/>
        </p:nvSpPr>
        <p:spPr>
          <a:xfrm>
            <a:off x="6267324" y="4516921"/>
            <a:ext cx="294399" cy="1029795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6471693" y="4573358"/>
            <a:ext cx="10999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Order: </a:t>
            </a:r>
            <a:r>
              <a:rPr lang="en-US" sz="2400" b="1" dirty="0" smtClean="0"/>
              <a:t>How??</a:t>
            </a:r>
            <a:endParaRPr lang="en-US" sz="2400" b="1" dirty="0"/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/>
          </p:nvPr>
        </p:nvGraphicFramePr>
        <p:xfrm>
          <a:off x="3796327" y="4356256"/>
          <a:ext cx="2412413" cy="5791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45059"/>
                <a:gridCol w="1167354"/>
              </a:tblGrid>
              <a:tr h="43894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op1:</a:t>
                      </a:r>
                      <a:endParaRPr lang="en-US" sz="1600" baseline="0" dirty="0" smtClean="0"/>
                    </a:p>
                    <a:p>
                      <a:pPr algn="ctr"/>
                      <a:r>
                        <a:rPr lang="en-US" sz="1600" baseline="0" dirty="0" smtClean="0"/>
                        <a:t>UNLINK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2" name="Table 41"/>
          <p:cNvGraphicFramePr>
            <a:graphicFrameLocks noGrp="1"/>
          </p:cNvGraphicFramePr>
          <p:nvPr>
            <p:extLst/>
          </p:nvPr>
        </p:nvGraphicFramePr>
        <p:xfrm>
          <a:off x="3796327" y="5047581"/>
          <a:ext cx="2412413" cy="583875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45059"/>
                <a:gridCol w="1167354"/>
              </a:tblGrid>
              <a:tr h="58387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op2:</a:t>
                      </a:r>
                    </a:p>
                    <a:p>
                      <a:pPr algn="ctr"/>
                      <a:r>
                        <a:rPr lang="en-US" sz="1600" dirty="0" smtClean="0"/>
                        <a:t>CREATE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3736477" y="3525259"/>
            <a:ext cx="24901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Per-core </a:t>
            </a:r>
          </a:p>
          <a:p>
            <a:pPr algn="ctr"/>
            <a:r>
              <a:rPr lang="en-US" sz="2400" b="1" dirty="0" smtClean="0"/>
              <a:t>Operation Logs</a:t>
            </a:r>
            <a:endParaRPr lang="en-US" sz="2400" b="1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988990" y="4570976"/>
            <a:ext cx="2224727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0" y="22397"/>
            <a:ext cx="12192702" cy="724363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Problem: Preserve ordering of non-commutative ops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371263" y="746760"/>
            <a:ext cx="13970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latin typeface="Andale Mono" charset="0"/>
                <a:ea typeface="Andale Mono" charset="0"/>
                <a:cs typeface="Andale Mono" charset="0"/>
              </a:rPr>
              <a:t>c</a:t>
            </a:r>
            <a:r>
              <a:rPr lang="en-US" sz="2000" b="1" dirty="0" err="1" smtClean="0">
                <a:latin typeface="Andale Mono" charset="0"/>
                <a:ea typeface="Andale Mono" charset="0"/>
                <a:cs typeface="Andale Mono" charset="0"/>
              </a:rPr>
              <a:t>reat</a:t>
            </a:r>
            <a:endParaRPr lang="en-US" sz="2000" b="1" dirty="0" smtClean="0">
              <a:latin typeface="Andale Mono" charset="0"/>
              <a:ea typeface="Andale Mono" charset="0"/>
              <a:cs typeface="Andale Mono" charset="0"/>
            </a:endParaRPr>
          </a:p>
          <a:p>
            <a:pPr algn="ctr"/>
            <a:r>
              <a:rPr lang="en-US" sz="2000" b="1" dirty="0" smtClean="0">
                <a:latin typeface="Andale Mono" charset="0"/>
                <a:ea typeface="Andale Mono" charset="0"/>
                <a:cs typeface="Andale Mono" charset="0"/>
              </a:rPr>
              <a:t>(file1</a:t>
            </a:r>
            <a:r>
              <a:rPr lang="en-US" sz="2000" b="1" dirty="0">
                <a:latin typeface="Andale Mono" charset="0"/>
                <a:ea typeface="Andale Mono" charset="0"/>
                <a:cs typeface="Andale Mono" charset="0"/>
              </a:rPr>
              <a:t>)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1516764" y="1477860"/>
            <a:ext cx="1161616" cy="519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CORE 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1" name="Down Arrow 40"/>
          <p:cNvSpPr/>
          <p:nvPr/>
        </p:nvSpPr>
        <p:spPr>
          <a:xfrm>
            <a:off x="1895735" y="2048902"/>
            <a:ext cx="323340" cy="896350"/>
          </a:xfrm>
          <a:prstGeom prst="downArrow">
            <a:avLst/>
          </a:prstGeom>
          <a:solidFill>
            <a:schemeClr val="tx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-67874" y="773205"/>
            <a:ext cx="14119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Andale Mono" charset="0"/>
                <a:ea typeface="Andale Mono" charset="0"/>
                <a:cs typeface="Andale Mono" charset="0"/>
              </a:rPr>
              <a:t>u</a:t>
            </a:r>
            <a:r>
              <a:rPr lang="en-US" sz="2000" b="1" dirty="0" smtClean="0">
                <a:latin typeface="Andale Mono" charset="0"/>
                <a:ea typeface="Andale Mono" charset="0"/>
                <a:cs typeface="Andale Mono" charset="0"/>
              </a:rPr>
              <a:t>nlink</a:t>
            </a:r>
          </a:p>
          <a:p>
            <a:pPr algn="ctr"/>
            <a:r>
              <a:rPr lang="en-US" sz="2000" b="1" dirty="0" smtClean="0">
                <a:latin typeface="Andale Mono" charset="0"/>
                <a:ea typeface="Andale Mono" charset="0"/>
                <a:cs typeface="Andale Mono" charset="0"/>
              </a:rPr>
              <a:t>(file1</a:t>
            </a:r>
            <a:r>
              <a:rPr lang="en-US" sz="2000" b="1" dirty="0">
                <a:latin typeface="Andale Mono" charset="0"/>
                <a:ea typeface="Andale Mono" charset="0"/>
                <a:cs typeface="Andale Mono" charset="0"/>
              </a:rPr>
              <a:t>)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94172" y="1464484"/>
            <a:ext cx="1161616" cy="519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CORE 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9" name="Down Arrow 48"/>
          <p:cNvSpPr/>
          <p:nvPr/>
        </p:nvSpPr>
        <p:spPr>
          <a:xfrm rot="19733046">
            <a:off x="786418" y="2029310"/>
            <a:ext cx="323340" cy="1033198"/>
          </a:xfrm>
          <a:prstGeom prst="downArrow">
            <a:avLst/>
          </a:prstGeom>
          <a:solidFill>
            <a:schemeClr val="tx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2939356" y="953986"/>
            <a:ext cx="10931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latin typeface="Andale Mono" charset="0"/>
                <a:ea typeface="Andale Mono" charset="0"/>
                <a:cs typeface="Andale Mono" charset="0"/>
              </a:rPr>
              <a:t>fsync</a:t>
            </a:r>
            <a:endParaRPr lang="en-US" sz="2000" b="1" dirty="0">
              <a:latin typeface="Andale Mono" charset="0"/>
              <a:ea typeface="Andale Mono" charset="0"/>
              <a:cs typeface="Andale Mono" charset="0"/>
            </a:endParaRPr>
          </a:p>
        </p:txBody>
      </p:sp>
      <p:sp>
        <p:nvSpPr>
          <p:cNvPr id="53" name="Down Arrow 52"/>
          <p:cNvSpPr/>
          <p:nvPr/>
        </p:nvSpPr>
        <p:spPr>
          <a:xfrm rot="1665118">
            <a:off x="3094809" y="2027957"/>
            <a:ext cx="323340" cy="1017996"/>
          </a:xfrm>
          <a:prstGeom prst="downArrow">
            <a:avLst/>
          </a:prstGeom>
          <a:solidFill>
            <a:schemeClr val="tx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>
            <a:off x="2939356" y="1460342"/>
            <a:ext cx="1161616" cy="519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CORE 3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0" y="851142"/>
            <a:ext cx="1371263" cy="2220587"/>
          </a:xfrm>
          <a:prstGeom prst="round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>
            <a:off x="1424294" y="851141"/>
            <a:ext cx="1371263" cy="2094111"/>
          </a:xfrm>
          <a:prstGeom prst="round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333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/>
      <p:bldP spid="52" grpId="0"/>
      <p:bldP spid="53" grpId="0" animBg="1"/>
      <p:bldP spid="5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570" y="76102"/>
            <a:ext cx="11215202" cy="680833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Motivation: Current file systems don’t scale well</a:t>
            </a:r>
            <a:endParaRPr lang="en-US" dirty="0"/>
          </a:p>
        </p:txBody>
      </p:sp>
      <p:pic>
        <p:nvPicPr>
          <p:cNvPr id="7" name="Content Placeholder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608" y="1596980"/>
            <a:ext cx="7123629" cy="455912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85997" y="1596980"/>
            <a:ext cx="464661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Filesystem:</a:t>
            </a:r>
            <a:endParaRPr lang="en-US" sz="2800" dirty="0" smtClean="0"/>
          </a:p>
          <a:p>
            <a:r>
              <a:rPr lang="en-US" sz="2800" dirty="0" smtClean="0"/>
              <a:t>Linux ext4 (4.9.21)</a:t>
            </a:r>
          </a:p>
          <a:p>
            <a:endParaRPr lang="en-US" sz="2800" dirty="0" smtClean="0"/>
          </a:p>
          <a:p>
            <a:r>
              <a:rPr lang="en-US" sz="2800" u="sng" dirty="0" smtClean="0"/>
              <a:t>Benchmark:</a:t>
            </a:r>
            <a:endParaRPr lang="en-US" sz="2800" dirty="0"/>
          </a:p>
          <a:p>
            <a:r>
              <a:rPr lang="en-US" sz="2800" dirty="0" err="1" smtClean="0"/>
              <a:t>dbench</a:t>
            </a:r>
            <a:r>
              <a:rPr lang="en-US" sz="2800" dirty="0" smtClean="0"/>
              <a:t> </a:t>
            </a:r>
            <a:r>
              <a:rPr lang="en-US" sz="2800" dirty="0"/>
              <a:t>[</a:t>
            </a:r>
            <a:r>
              <a:rPr lang="en-US" sz="2800" dirty="0">
                <a:hlinkClick r:id="rId4"/>
              </a:rPr>
              <a:t>https://</a:t>
            </a:r>
            <a:r>
              <a:rPr lang="en-US" sz="2800" dirty="0" err="1" smtClean="0">
                <a:hlinkClick r:id="rId4"/>
              </a:rPr>
              <a:t>dbench.samba.org</a:t>
            </a:r>
            <a:r>
              <a:rPr lang="en-US" sz="2800" dirty="0" smtClean="0"/>
              <a:t>]</a:t>
            </a:r>
          </a:p>
          <a:p>
            <a:endParaRPr lang="en-US" sz="2800" u="sng" dirty="0"/>
          </a:p>
          <a:p>
            <a:r>
              <a:rPr lang="en-US" sz="2800" u="sng" dirty="0" smtClean="0"/>
              <a:t>Experimental setup:</a:t>
            </a:r>
            <a:endParaRPr lang="en-US" sz="2800" u="sng" dirty="0"/>
          </a:p>
          <a:p>
            <a:pPr marL="457200" indent="-457200">
              <a:buFont typeface="Arial" charset="0"/>
              <a:buChar char="•"/>
            </a:pPr>
            <a:r>
              <a:rPr lang="en-US" sz="2800" dirty="0"/>
              <a:t>80-cores, 256 GB </a:t>
            </a:r>
            <a:r>
              <a:rPr lang="en-US" sz="2800" dirty="0" smtClean="0"/>
              <a:t>RAM</a:t>
            </a:r>
            <a:endParaRPr lang="en-US" sz="2800" dirty="0"/>
          </a:p>
          <a:p>
            <a:pPr marL="457200" indent="-457200">
              <a:buFont typeface="Arial" charset="0"/>
              <a:buChar char="•"/>
            </a:pPr>
            <a:r>
              <a:rPr lang="en-US" sz="2800" dirty="0"/>
              <a:t>Backing store: “RAM” disk</a:t>
            </a:r>
          </a:p>
          <a:p>
            <a:endParaRPr lang="en-US" sz="2800" u="sng" dirty="0" smtClean="0"/>
          </a:p>
        </p:txBody>
      </p:sp>
    </p:spTree>
    <p:extLst>
      <p:ext uri="{BB962C8B-B14F-4D97-AF65-F5344CB8AC3E}">
        <p14:creationId xmlns:p14="http://schemas.microsoft.com/office/powerpoint/2010/main" val="809418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140145" y="2250625"/>
            <a:ext cx="9859976" cy="448773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489577" y="2767759"/>
            <a:ext cx="3077984" cy="365493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56809" y="2767759"/>
            <a:ext cx="3081528" cy="36576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272026" y="2767759"/>
            <a:ext cx="1513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/>
              <a:t>DiskFS</a:t>
            </a:r>
            <a:endParaRPr lang="en-US" sz="3200" b="1" dirty="0" smtClean="0"/>
          </a:p>
        </p:txBody>
      </p:sp>
      <p:sp>
        <p:nvSpPr>
          <p:cNvPr id="32" name="TextBox 31"/>
          <p:cNvSpPr txBox="1"/>
          <p:nvPr/>
        </p:nvSpPr>
        <p:spPr>
          <a:xfrm>
            <a:off x="1341030" y="2767758"/>
            <a:ext cx="1513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/>
              <a:t>MemFS</a:t>
            </a:r>
            <a:endParaRPr lang="en-US" sz="3200" b="1" dirty="0" smtClean="0"/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/>
          </p:nvPr>
        </p:nvGraphicFramePr>
        <p:xfrm>
          <a:off x="7329154" y="3704777"/>
          <a:ext cx="1455957" cy="2010077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{E8B1032C-EA38-4F05-BA0D-38AFFFC7BED3}</a:tableStyleId>
              </a:tblPr>
              <a:tblGrid>
                <a:gridCol w="1455957"/>
              </a:tblGrid>
              <a:tr h="2010077">
                <a:tc>
                  <a:txBody>
                    <a:bodyPr/>
                    <a:lstStyle/>
                    <a:p>
                      <a:pPr algn="ctr"/>
                      <a:endParaRPr lang="en-US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>
            <p:extLst/>
          </p:nvPr>
        </p:nvGraphicFramePr>
        <p:xfrm>
          <a:off x="717094" y="3683874"/>
          <a:ext cx="2760956" cy="17742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380478"/>
                <a:gridCol w="1380478"/>
              </a:tblGrid>
              <a:tr h="54309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Link Name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Inode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Number</a:t>
                      </a:r>
                      <a:endParaRPr lang="en-US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4354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file1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29770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335264" y="3276593"/>
            <a:ext cx="352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/>
              <a:t>dirA</a:t>
            </a:r>
            <a:endParaRPr lang="en-US" sz="2400" b="1" dirty="0"/>
          </a:p>
        </p:txBody>
      </p:sp>
      <p:sp>
        <p:nvSpPr>
          <p:cNvPr id="33" name="Rounded Rectangle 32"/>
          <p:cNvSpPr/>
          <p:nvPr/>
        </p:nvSpPr>
        <p:spPr>
          <a:xfrm>
            <a:off x="10184914" y="2246053"/>
            <a:ext cx="1793566" cy="448773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/>
          </p:nvPr>
        </p:nvGraphicFramePr>
        <p:xfrm>
          <a:off x="10767524" y="3436960"/>
          <a:ext cx="624114" cy="2914058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24114"/>
              </a:tblGrid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10405425" y="2975295"/>
            <a:ext cx="134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Journal</a:t>
            </a:r>
            <a:endParaRPr lang="en-US" sz="24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9815326" y="2246053"/>
            <a:ext cx="2532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DISK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965108" y="3276593"/>
            <a:ext cx="2231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Block cache</a:t>
            </a:r>
            <a:endParaRPr lang="en-US" sz="2400" b="1" dirty="0"/>
          </a:p>
        </p:txBody>
      </p:sp>
      <p:sp>
        <p:nvSpPr>
          <p:cNvPr id="31" name="Title 1"/>
          <p:cNvSpPr>
            <a:spLocks noGrp="1"/>
          </p:cNvSpPr>
          <p:nvPr>
            <p:ph type="title"/>
          </p:nvPr>
        </p:nvSpPr>
        <p:spPr>
          <a:xfrm>
            <a:off x="-142043" y="-96438"/>
            <a:ext cx="12334043" cy="745857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Solution: Use synchronized Time Stamp Counters</a:t>
            </a:r>
            <a:endParaRPr lang="en-US" sz="4000" b="1" dirty="0"/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/>
          </p:nvPr>
        </p:nvGraphicFramePr>
        <p:xfrm>
          <a:off x="3796327" y="4356256"/>
          <a:ext cx="2412413" cy="5791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45059"/>
                <a:gridCol w="1167354"/>
              </a:tblGrid>
              <a:tr h="43894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   </a:t>
                      </a:r>
                    </a:p>
                    <a:p>
                      <a:pPr algn="ctr"/>
                      <a:r>
                        <a:rPr lang="en-US" sz="1600" baseline="0" dirty="0" smtClean="0"/>
                        <a:t>     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8" name="Table 47"/>
          <p:cNvGraphicFramePr>
            <a:graphicFrameLocks noGrp="1"/>
          </p:cNvGraphicFramePr>
          <p:nvPr>
            <p:extLst/>
          </p:nvPr>
        </p:nvGraphicFramePr>
        <p:xfrm>
          <a:off x="3796327" y="5047581"/>
          <a:ext cx="2412413" cy="583875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45059"/>
                <a:gridCol w="1167354"/>
              </a:tblGrid>
              <a:tr h="58387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 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3736477" y="3525259"/>
            <a:ext cx="24901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Per-core </a:t>
            </a:r>
          </a:p>
          <a:p>
            <a:pPr algn="ctr"/>
            <a:r>
              <a:rPr lang="en-US" sz="2400" b="1" dirty="0" smtClean="0"/>
              <a:t>Operation Logs</a:t>
            </a:r>
            <a:endParaRPr lang="en-US" sz="24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2037674" y="363990"/>
            <a:ext cx="87909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[ RDTSCP does not incur cache-line conflicts ]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11209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140145" y="2250625"/>
            <a:ext cx="9859976" cy="448773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489577" y="2767759"/>
            <a:ext cx="3077984" cy="365493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56809" y="2767759"/>
            <a:ext cx="3081528" cy="36576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272026" y="2767759"/>
            <a:ext cx="1513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/>
              <a:t>DiskFS</a:t>
            </a:r>
            <a:endParaRPr lang="en-US" sz="3200" b="1" dirty="0" smtClean="0"/>
          </a:p>
        </p:txBody>
      </p:sp>
      <p:sp>
        <p:nvSpPr>
          <p:cNvPr id="32" name="TextBox 31"/>
          <p:cNvSpPr txBox="1"/>
          <p:nvPr/>
        </p:nvSpPr>
        <p:spPr>
          <a:xfrm>
            <a:off x="1341030" y="2767758"/>
            <a:ext cx="1513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/>
              <a:t>MemFS</a:t>
            </a:r>
            <a:endParaRPr lang="en-US" sz="3200" b="1" dirty="0" smtClean="0"/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/>
          </p:nvPr>
        </p:nvGraphicFramePr>
        <p:xfrm>
          <a:off x="7329154" y="3704777"/>
          <a:ext cx="1455957" cy="2010077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{E8B1032C-EA38-4F05-BA0D-38AFFFC7BED3}</a:tableStyleId>
              </a:tblPr>
              <a:tblGrid>
                <a:gridCol w="1455957"/>
              </a:tblGrid>
              <a:tr h="2010077">
                <a:tc>
                  <a:txBody>
                    <a:bodyPr/>
                    <a:lstStyle/>
                    <a:p>
                      <a:pPr algn="ctr"/>
                      <a:endParaRPr lang="en-US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>
            <p:extLst/>
          </p:nvPr>
        </p:nvGraphicFramePr>
        <p:xfrm>
          <a:off x="717094" y="3683874"/>
          <a:ext cx="2760956" cy="17742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380478"/>
                <a:gridCol w="1380478"/>
              </a:tblGrid>
              <a:tr h="54309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Link Name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Inode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Number</a:t>
                      </a:r>
                      <a:endParaRPr lang="en-US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4354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file1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2977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file1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335264" y="3276593"/>
            <a:ext cx="352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/>
              <a:t>dirA</a:t>
            </a:r>
            <a:endParaRPr lang="en-US" sz="2400" b="1" dirty="0"/>
          </a:p>
        </p:txBody>
      </p:sp>
      <p:sp>
        <p:nvSpPr>
          <p:cNvPr id="33" name="Rounded Rectangle 32"/>
          <p:cNvSpPr/>
          <p:nvPr/>
        </p:nvSpPr>
        <p:spPr>
          <a:xfrm>
            <a:off x="10184914" y="2246053"/>
            <a:ext cx="1793566" cy="448773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/>
          </p:nvPr>
        </p:nvGraphicFramePr>
        <p:xfrm>
          <a:off x="10767524" y="3436960"/>
          <a:ext cx="624114" cy="2914058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24114"/>
              </a:tblGrid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10405425" y="2975295"/>
            <a:ext cx="134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Journal</a:t>
            </a:r>
            <a:endParaRPr lang="en-US" sz="24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9815326" y="2246053"/>
            <a:ext cx="2532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DISK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965108" y="3276593"/>
            <a:ext cx="2231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Block cache</a:t>
            </a:r>
            <a:endParaRPr lang="en-US" sz="2400" b="1" dirty="0"/>
          </a:p>
        </p:txBody>
      </p:sp>
      <p:sp>
        <p:nvSpPr>
          <p:cNvPr id="51" name="Right Brace 50"/>
          <p:cNvSpPr/>
          <p:nvPr/>
        </p:nvSpPr>
        <p:spPr>
          <a:xfrm>
            <a:off x="6285946" y="4479726"/>
            <a:ext cx="294399" cy="1029795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6366730" y="4590201"/>
            <a:ext cx="13222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Order: </a:t>
            </a:r>
            <a:r>
              <a:rPr lang="en-US" sz="2400" b="1" dirty="0" smtClean="0"/>
              <a:t>ts1 &lt; ts2</a:t>
            </a:r>
            <a:endParaRPr lang="en-US" sz="2400" b="1" dirty="0"/>
          </a:p>
        </p:txBody>
      </p:sp>
      <p:graphicFrame>
        <p:nvGraphicFramePr>
          <p:cNvPr id="42" name="Table 41"/>
          <p:cNvGraphicFramePr>
            <a:graphicFrameLocks noGrp="1"/>
          </p:cNvGraphicFramePr>
          <p:nvPr>
            <p:extLst/>
          </p:nvPr>
        </p:nvGraphicFramePr>
        <p:xfrm>
          <a:off x="3796327" y="4356256"/>
          <a:ext cx="2412413" cy="5791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45059"/>
                <a:gridCol w="1167354"/>
              </a:tblGrid>
              <a:tr h="43894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op1:</a:t>
                      </a:r>
                      <a:endParaRPr lang="en-US" sz="1600" baseline="0" dirty="0" smtClean="0"/>
                    </a:p>
                    <a:p>
                      <a:pPr algn="ctr"/>
                      <a:r>
                        <a:rPr lang="en-US" sz="1600" baseline="0" dirty="0" smtClean="0"/>
                        <a:t>UNLINK, </a:t>
                      </a:r>
                      <a:r>
                        <a:rPr lang="en-US" sz="16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ts1</a:t>
                      </a:r>
                      <a:endParaRPr lang="en-US" sz="16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3" name="Table 42"/>
          <p:cNvGraphicFramePr>
            <a:graphicFrameLocks noGrp="1"/>
          </p:cNvGraphicFramePr>
          <p:nvPr>
            <p:extLst/>
          </p:nvPr>
        </p:nvGraphicFramePr>
        <p:xfrm>
          <a:off x="3796327" y="5047581"/>
          <a:ext cx="2412413" cy="583875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45059"/>
                <a:gridCol w="1167354"/>
              </a:tblGrid>
              <a:tr h="58387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op2:</a:t>
                      </a:r>
                    </a:p>
                    <a:p>
                      <a:pPr algn="ctr"/>
                      <a:r>
                        <a:rPr lang="en-US" sz="1600" dirty="0" smtClean="0"/>
                        <a:t>CREATE, </a:t>
                      </a:r>
                      <a:r>
                        <a:rPr lang="en-US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ts2</a:t>
                      </a:r>
                      <a:endParaRPr lang="en-US" sz="16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5" name="TextBox 44"/>
          <p:cNvSpPr txBox="1"/>
          <p:nvPr/>
        </p:nvSpPr>
        <p:spPr>
          <a:xfrm>
            <a:off x="3736477" y="3525259"/>
            <a:ext cx="24901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Per-core </a:t>
            </a:r>
          </a:p>
          <a:p>
            <a:pPr algn="ctr"/>
            <a:r>
              <a:rPr lang="en-US" sz="2400" b="1" dirty="0" smtClean="0"/>
              <a:t>Operation Logs</a:t>
            </a:r>
            <a:endParaRPr lang="en-US" sz="2400" b="1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988990" y="4570976"/>
            <a:ext cx="2224727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-142043" y="-96438"/>
            <a:ext cx="12334043" cy="745857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Solution: Use synchronized Time Stamp Counters</a:t>
            </a:r>
            <a:endParaRPr lang="en-US" sz="40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2037674" y="363990"/>
            <a:ext cx="87909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[ RDTSCP does not incur cache-line conflicts ] </a:t>
            </a:r>
            <a:endParaRPr lang="en-US" sz="3200" dirty="0"/>
          </a:p>
        </p:txBody>
      </p:sp>
      <p:sp>
        <p:nvSpPr>
          <p:cNvPr id="44" name="TextBox 43"/>
          <p:cNvSpPr txBox="1"/>
          <p:nvPr/>
        </p:nvSpPr>
        <p:spPr>
          <a:xfrm>
            <a:off x="1371263" y="746760"/>
            <a:ext cx="13970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latin typeface="Andale Mono" charset="0"/>
                <a:ea typeface="Andale Mono" charset="0"/>
                <a:cs typeface="Andale Mono" charset="0"/>
              </a:rPr>
              <a:t>c</a:t>
            </a:r>
            <a:r>
              <a:rPr lang="en-US" sz="2000" b="1" dirty="0" err="1" smtClean="0">
                <a:latin typeface="Andale Mono" charset="0"/>
                <a:ea typeface="Andale Mono" charset="0"/>
                <a:cs typeface="Andale Mono" charset="0"/>
              </a:rPr>
              <a:t>reat</a:t>
            </a:r>
            <a:endParaRPr lang="en-US" sz="2000" b="1" dirty="0" smtClean="0">
              <a:latin typeface="Andale Mono" charset="0"/>
              <a:ea typeface="Andale Mono" charset="0"/>
              <a:cs typeface="Andale Mono" charset="0"/>
            </a:endParaRPr>
          </a:p>
          <a:p>
            <a:pPr algn="ctr"/>
            <a:r>
              <a:rPr lang="en-US" sz="2000" b="1" dirty="0" smtClean="0">
                <a:latin typeface="Andale Mono" charset="0"/>
                <a:ea typeface="Andale Mono" charset="0"/>
                <a:cs typeface="Andale Mono" charset="0"/>
              </a:rPr>
              <a:t>(file1</a:t>
            </a:r>
            <a:r>
              <a:rPr lang="en-US" sz="2000" b="1" dirty="0">
                <a:latin typeface="Andale Mono" charset="0"/>
                <a:ea typeface="Andale Mono" charset="0"/>
                <a:cs typeface="Andale Mono" charset="0"/>
              </a:rPr>
              <a:t>)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1516764" y="1477860"/>
            <a:ext cx="1161616" cy="519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CORE 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7" name="Down Arrow 46"/>
          <p:cNvSpPr/>
          <p:nvPr/>
        </p:nvSpPr>
        <p:spPr>
          <a:xfrm>
            <a:off x="1895735" y="2048902"/>
            <a:ext cx="323340" cy="896350"/>
          </a:xfrm>
          <a:prstGeom prst="downArrow">
            <a:avLst/>
          </a:prstGeom>
          <a:solidFill>
            <a:schemeClr val="tx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-67874" y="773205"/>
            <a:ext cx="14119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Andale Mono" charset="0"/>
                <a:ea typeface="Andale Mono" charset="0"/>
                <a:cs typeface="Andale Mono" charset="0"/>
              </a:rPr>
              <a:t>u</a:t>
            </a:r>
            <a:r>
              <a:rPr lang="en-US" sz="2000" b="1" dirty="0" smtClean="0">
                <a:latin typeface="Andale Mono" charset="0"/>
                <a:ea typeface="Andale Mono" charset="0"/>
                <a:cs typeface="Andale Mono" charset="0"/>
              </a:rPr>
              <a:t>nlink</a:t>
            </a:r>
          </a:p>
          <a:p>
            <a:pPr algn="ctr"/>
            <a:r>
              <a:rPr lang="en-US" sz="2000" b="1" dirty="0" smtClean="0">
                <a:latin typeface="Andale Mono" charset="0"/>
                <a:ea typeface="Andale Mono" charset="0"/>
                <a:cs typeface="Andale Mono" charset="0"/>
              </a:rPr>
              <a:t>(file1</a:t>
            </a:r>
            <a:r>
              <a:rPr lang="en-US" sz="2000" b="1" dirty="0">
                <a:latin typeface="Andale Mono" charset="0"/>
                <a:ea typeface="Andale Mono" charset="0"/>
                <a:cs typeface="Andale Mono" charset="0"/>
              </a:rPr>
              <a:t>)</a:t>
            </a:r>
          </a:p>
        </p:txBody>
      </p:sp>
      <p:sp>
        <p:nvSpPr>
          <p:cNvPr id="49" name="Rounded Rectangle 48"/>
          <p:cNvSpPr/>
          <p:nvPr/>
        </p:nvSpPr>
        <p:spPr>
          <a:xfrm>
            <a:off x="94172" y="1464484"/>
            <a:ext cx="1161616" cy="519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CORE 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0" name="Down Arrow 49"/>
          <p:cNvSpPr/>
          <p:nvPr/>
        </p:nvSpPr>
        <p:spPr>
          <a:xfrm rot="19733046">
            <a:off x="786418" y="2029310"/>
            <a:ext cx="323340" cy="1033198"/>
          </a:xfrm>
          <a:prstGeom prst="downArrow">
            <a:avLst/>
          </a:prstGeom>
          <a:solidFill>
            <a:schemeClr val="tx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ounded Rectangle 52"/>
          <p:cNvSpPr/>
          <p:nvPr/>
        </p:nvSpPr>
        <p:spPr>
          <a:xfrm>
            <a:off x="0" y="851142"/>
            <a:ext cx="1371263" cy="2220587"/>
          </a:xfrm>
          <a:prstGeom prst="round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2939356" y="953986"/>
            <a:ext cx="10931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latin typeface="Andale Mono" charset="0"/>
                <a:ea typeface="Andale Mono" charset="0"/>
                <a:cs typeface="Andale Mono" charset="0"/>
              </a:rPr>
              <a:t>fsync</a:t>
            </a:r>
            <a:endParaRPr lang="en-US" sz="2000" b="1" dirty="0">
              <a:latin typeface="Andale Mono" charset="0"/>
              <a:ea typeface="Andale Mono" charset="0"/>
              <a:cs typeface="Andale Mono" charset="0"/>
            </a:endParaRPr>
          </a:p>
        </p:txBody>
      </p:sp>
      <p:sp>
        <p:nvSpPr>
          <p:cNvPr id="55" name="Down Arrow 54"/>
          <p:cNvSpPr/>
          <p:nvPr/>
        </p:nvSpPr>
        <p:spPr>
          <a:xfrm rot="1665118">
            <a:off x="3094809" y="2027957"/>
            <a:ext cx="323340" cy="1017996"/>
          </a:xfrm>
          <a:prstGeom prst="downArrow">
            <a:avLst/>
          </a:prstGeom>
          <a:solidFill>
            <a:schemeClr val="tx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>
            <a:off x="2939356" y="1460342"/>
            <a:ext cx="1161616" cy="519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CORE 3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1424294" y="851141"/>
            <a:ext cx="1371263" cy="2094111"/>
          </a:xfrm>
          <a:prstGeom prst="round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217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2" grpId="0"/>
      <p:bldP spid="54" grpId="0"/>
      <p:bldP spid="55" grpId="0" animBg="1"/>
      <p:bldP spid="5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140145" y="2250625"/>
            <a:ext cx="9859976" cy="448773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489577" y="2767759"/>
            <a:ext cx="3077984" cy="365493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56809" y="2767759"/>
            <a:ext cx="3081528" cy="36576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272026" y="2767759"/>
            <a:ext cx="1513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/>
              <a:t>DiskFS</a:t>
            </a:r>
            <a:endParaRPr lang="en-US" sz="3200" b="1" dirty="0" smtClean="0"/>
          </a:p>
        </p:txBody>
      </p:sp>
      <p:sp>
        <p:nvSpPr>
          <p:cNvPr id="32" name="TextBox 31"/>
          <p:cNvSpPr txBox="1"/>
          <p:nvPr/>
        </p:nvSpPr>
        <p:spPr>
          <a:xfrm>
            <a:off x="1341030" y="2767758"/>
            <a:ext cx="1513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/>
              <a:t>MemFS</a:t>
            </a:r>
            <a:endParaRPr lang="en-US" sz="3200" b="1" dirty="0" smtClean="0"/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/>
          </p:nvPr>
        </p:nvGraphicFramePr>
        <p:xfrm>
          <a:off x="7329154" y="3704777"/>
          <a:ext cx="1455957" cy="2010077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{E8B1032C-EA38-4F05-BA0D-38AFFFC7BED3}</a:tableStyleId>
              </a:tblPr>
              <a:tblGrid>
                <a:gridCol w="1455957"/>
              </a:tblGrid>
              <a:tr h="2010077">
                <a:tc>
                  <a:txBody>
                    <a:bodyPr/>
                    <a:lstStyle/>
                    <a:p>
                      <a:pPr algn="ctr"/>
                      <a:endParaRPr lang="en-US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635652"/>
              </p:ext>
            </p:extLst>
          </p:nvPr>
        </p:nvGraphicFramePr>
        <p:xfrm>
          <a:off x="717094" y="3683874"/>
          <a:ext cx="2760956" cy="17742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380478"/>
                <a:gridCol w="1380478"/>
              </a:tblGrid>
              <a:tr h="54309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Link Name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Inode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Number</a:t>
                      </a:r>
                      <a:endParaRPr lang="en-US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4354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file1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???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29770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335264" y="3276593"/>
            <a:ext cx="352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/>
              <a:t>dirA</a:t>
            </a:r>
            <a:endParaRPr lang="en-US" sz="2400" b="1" dirty="0"/>
          </a:p>
        </p:txBody>
      </p:sp>
      <p:sp>
        <p:nvSpPr>
          <p:cNvPr id="33" name="Rounded Rectangle 32"/>
          <p:cNvSpPr/>
          <p:nvPr/>
        </p:nvSpPr>
        <p:spPr>
          <a:xfrm>
            <a:off x="10184914" y="2246053"/>
            <a:ext cx="1793566" cy="448773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/>
          </p:nvPr>
        </p:nvGraphicFramePr>
        <p:xfrm>
          <a:off x="10767524" y="3436960"/>
          <a:ext cx="624114" cy="2914058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24114"/>
              </a:tblGrid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10405425" y="2975295"/>
            <a:ext cx="134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Journal</a:t>
            </a:r>
            <a:endParaRPr lang="en-US" sz="24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9815326" y="2246053"/>
            <a:ext cx="2532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DISK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965108" y="3276593"/>
            <a:ext cx="2231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Block cache</a:t>
            </a:r>
            <a:endParaRPr lang="en-US" sz="2400" b="1" dirty="0"/>
          </a:p>
        </p:txBody>
      </p:sp>
      <p:sp>
        <p:nvSpPr>
          <p:cNvPr id="31" name="Title 1"/>
          <p:cNvSpPr>
            <a:spLocks noGrp="1"/>
          </p:cNvSpPr>
          <p:nvPr>
            <p:ph type="title"/>
          </p:nvPr>
        </p:nvSpPr>
        <p:spPr>
          <a:xfrm>
            <a:off x="0" y="53101"/>
            <a:ext cx="12192000" cy="724363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Problem: How to allocate </a:t>
            </a:r>
            <a:r>
              <a:rPr lang="en-US" b="1" dirty="0" err="1"/>
              <a:t>i</a:t>
            </a:r>
            <a:r>
              <a:rPr lang="en-US" b="1" dirty="0" err="1" smtClean="0"/>
              <a:t>nodes</a:t>
            </a:r>
            <a:r>
              <a:rPr lang="en-US" b="1" dirty="0" smtClean="0"/>
              <a:t> </a:t>
            </a:r>
            <a:r>
              <a:rPr lang="en-US" b="1" dirty="0" err="1" smtClean="0"/>
              <a:t>scalably</a:t>
            </a:r>
            <a:r>
              <a:rPr lang="en-US" b="1" dirty="0" smtClean="0"/>
              <a:t> in </a:t>
            </a:r>
            <a:r>
              <a:rPr lang="en-US" b="1" dirty="0" err="1" smtClean="0"/>
              <a:t>MemFS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46" name="Rounded Rectangle 45"/>
          <p:cNvSpPr/>
          <p:nvPr/>
        </p:nvSpPr>
        <p:spPr>
          <a:xfrm>
            <a:off x="6763435" y="5759355"/>
            <a:ext cx="2634916" cy="580420"/>
          </a:xfrm>
          <a:prstGeom prst="round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7160247" y="5855763"/>
            <a:ext cx="1855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/>
              <a:t>Inode</a:t>
            </a:r>
            <a:r>
              <a:rPr lang="en-US" b="1" dirty="0" smtClean="0"/>
              <a:t> Allocator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711827" y="948139"/>
            <a:ext cx="29265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latin typeface="Andale Mono" charset="0"/>
                <a:ea typeface="Andale Mono" charset="0"/>
                <a:cs typeface="Andale Mono" charset="0"/>
              </a:rPr>
              <a:t>creat</a:t>
            </a:r>
            <a:r>
              <a:rPr lang="en-US" sz="2000" b="1" dirty="0" smtClean="0">
                <a:latin typeface="Andale Mono" charset="0"/>
                <a:ea typeface="Andale Mono" charset="0"/>
                <a:cs typeface="Andale Mono" charset="0"/>
              </a:rPr>
              <a:t>(</a:t>
            </a:r>
            <a:r>
              <a:rPr lang="en-US" sz="2000" b="1" dirty="0" err="1" smtClean="0">
                <a:latin typeface="Andale Mono" charset="0"/>
                <a:ea typeface="Andale Mono" charset="0"/>
                <a:cs typeface="Andale Mono" charset="0"/>
              </a:rPr>
              <a:t>dirA</a:t>
            </a:r>
            <a:r>
              <a:rPr lang="en-US" sz="2000" b="1" dirty="0" smtClean="0">
                <a:latin typeface="Andale Mono" charset="0"/>
                <a:ea typeface="Andale Mono" charset="0"/>
                <a:cs typeface="Andale Mono" charset="0"/>
              </a:rPr>
              <a:t>/file1</a:t>
            </a:r>
            <a:r>
              <a:rPr lang="en-US" sz="2000" b="1" dirty="0">
                <a:latin typeface="Andale Mono" charset="0"/>
                <a:ea typeface="Andale Mono" charset="0"/>
                <a:cs typeface="Andale Mono" charset="0"/>
              </a:rPr>
              <a:t>)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1204172" y="1348249"/>
            <a:ext cx="1710927" cy="519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CORE 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3" name="Down Arrow 22"/>
          <p:cNvSpPr/>
          <p:nvPr/>
        </p:nvSpPr>
        <p:spPr>
          <a:xfrm>
            <a:off x="1946644" y="1932668"/>
            <a:ext cx="323340" cy="961112"/>
          </a:xfrm>
          <a:prstGeom prst="downArrow">
            <a:avLst/>
          </a:prstGeom>
          <a:solidFill>
            <a:schemeClr val="tx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16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140145" y="2250625"/>
            <a:ext cx="9859976" cy="448773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489577" y="2767759"/>
            <a:ext cx="3077984" cy="365493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56809" y="2767759"/>
            <a:ext cx="3081528" cy="36576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272026" y="2767759"/>
            <a:ext cx="1513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/>
              <a:t>DiskFS</a:t>
            </a:r>
            <a:endParaRPr lang="en-US" sz="3200" b="1" dirty="0" smtClean="0"/>
          </a:p>
        </p:txBody>
      </p:sp>
      <p:sp>
        <p:nvSpPr>
          <p:cNvPr id="32" name="TextBox 31"/>
          <p:cNvSpPr txBox="1"/>
          <p:nvPr/>
        </p:nvSpPr>
        <p:spPr>
          <a:xfrm>
            <a:off x="1341030" y="2767758"/>
            <a:ext cx="1513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/>
              <a:t>MemFS</a:t>
            </a:r>
            <a:endParaRPr lang="en-US" sz="3200" b="1" dirty="0" smtClean="0"/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/>
          </p:nvPr>
        </p:nvGraphicFramePr>
        <p:xfrm>
          <a:off x="7329154" y="3704777"/>
          <a:ext cx="1455957" cy="2010077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{E8B1032C-EA38-4F05-BA0D-38AFFFC7BED3}</a:tableStyleId>
              </a:tblPr>
              <a:tblGrid>
                <a:gridCol w="1455957"/>
              </a:tblGrid>
              <a:tr h="2010077">
                <a:tc>
                  <a:txBody>
                    <a:bodyPr/>
                    <a:lstStyle/>
                    <a:p>
                      <a:pPr algn="ctr"/>
                      <a:endParaRPr lang="en-US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>
            <p:extLst/>
          </p:nvPr>
        </p:nvGraphicFramePr>
        <p:xfrm>
          <a:off x="717094" y="3683874"/>
          <a:ext cx="2760956" cy="17742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380478"/>
                <a:gridCol w="1380478"/>
              </a:tblGrid>
              <a:tr h="54309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Link Name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Mnode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Number</a:t>
                      </a:r>
                      <a:endParaRPr lang="en-US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4354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file1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???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29770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335264" y="3276593"/>
            <a:ext cx="352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/>
              <a:t>dirA</a:t>
            </a:r>
            <a:endParaRPr lang="en-US" sz="2400" b="1" dirty="0"/>
          </a:p>
        </p:txBody>
      </p:sp>
      <p:sp>
        <p:nvSpPr>
          <p:cNvPr id="33" name="Rounded Rectangle 32"/>
          <p:cNvSpPr/>
          <p:nvPr/>
        </p:nvSpPr>
        <p:spPr>
          <a:xfrm>
            <a:off x="10184914" y="2246053"/>
            <a:ext cx="1793566" cy="448773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/>
          </p:nvPr>
        </p:nvGraphicFramePr>
        <p:xfrm>
          <a:off x="10767524" y="3436960"/>
          <a:ext cx="624114" cy="2914058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24114"/>
              </a:tblGrid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10405425" y="2975295"/>
            <a:ext cx="134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Journal</a:t>
            </a:r>
            <a:endParaRPr lang="en-US" sz="24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9815326" y="2246053"/>
            <a:ext cx="2532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DISK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965108" y="3276593"/>
            <a:ext cx="2231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Block cache</a:t>
            </a:r>
            <a:endParaRPr lang="en-US" sz="2400" b="1" dirty="0"/>
          </a:p>
        </p:txBody>
      </p:sp>
      <p:sp>
        <p:nvSpPr>
          <p:cNvPr id="31" name="Title 1"/>
          <p:cNvSpPr>
            <a:spLocks noGrp="1"/>
          </p:cNvSpPr>
          <p:nvPr>
            <p:ph type="title"/>
          </p:nvPr>
        </p:nvSpPr>
        <p:spPr>
          <a:xfrm>
            <a:off x="0" y="18786"/>
            <a:ext cx="12192000" cy="724363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/>
              <a:t>Solution (1) : Separate </a:t>
            </a:r>
            <a:r>
              <a:rPr lang="en-US" sz="3600" b="1" i="1" dirty="0" err="1" smtClean="0"/>
              <a:t>mnodes</a:t>
            </a:r>
            <a:r>
              <a:rPr lang="en-US" sz="3600" b="1" dirty="0" smtClean="0"/>
              <a:t> in </a:t>
            </a:r>
            <a:r>
              <a:rPr lang="en-US" sz="3600" b="1" dirty="0" err="1" smtClean="0"/>
              <a:t>MemFS</a:t>
            </a:r>
            <a:r>
              <a:rPr lang="en-US" sz="3600" b="1" dirty="0" smtClean="0"/>
              <a:t> from </a:t>
            </a:r>
            <a:r>
              <a:rPr lang="en-US" sz="3600" b="1" dirty="0" err="1" smtClean="0"/>
              <a:t>inodes</a:t>
            </a:r>
            <a:r>
              <a:rPr lang="en-US" sz="3600" b="1" dirty="0" smtClean="0"/>
              <a:t> in </a:t>
            </a:r>
            <a:r>
              <a:rPr lang="en-US" sz="3600" b="1" dirty="0" err="1" smtClean="0"/>
              <a:t>DiskFS</a:t>
            </a:r>
            <a:endParaRPr lang="en-US" sz="3600" b="1" dirty="0"/>
          </a:p>
        </p:txBody>
      </p:sp>
      <p:sp>
        <p:nvSpPr>
          <p:cNvPr id="46" name="Rounded Rectangle 45"/>
          <p:cNvSpPr/>
          <p:nvPr/>
        </p:nvSpPr>
        <p:spPr>
          <a:xfrm>
            <a:off x="6763435" y="5759355"/>
            <a:ext cx="2634916" cy="580420"/>
          </a:xfrm>
          <a:prstGeom prst="round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7160247" y="5855763"/>
            <a:ext cx="1855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/>
              <a:t>Inode</a:t>
            </a:r>
            <a:r>
              <a:rPr lang="en-US" b="1" dirty="0" smtClean="0"/>
              <a:t> Allocator</a:t>
            </a:r>
            <a:endParaRPr lang="en-US" b="1" dirty="0"/>
          </a:p>
        </p:txBody>
      </p:sp>
      <p:sp>
        <p:nvSpPr>
          <p:cNvPr id="51" name="Rounded Rectangle 50"/>
          <p:cNvSpPr/>
          <p:nvPr/>
        </p:nvSpPr>
        <p:spPr>
          <a:xfrm>
            <a:off x="780114" y="5693531"/>
            <a:ext cx="2634916" cy="580420"/>
          </a:xfrm>
          <a:prstGeom prst="round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777791" y="5816184"/>
            <a:ext cx="26372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Per-core </a:t>
            </a:r>
            <a:r>
              <a:rPr lang="en-US" b="1" dirty="0" err="1" smtClean="0"/>
              <a:t>Mnode</a:t>
            </a:r>
            <a:r>
              <a:rPr lang="en-US" b="1" dirty="0" smtClean="0"/>
              <a:t> Allocator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711827" y="948139"/>
            <a:ext cx="29265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latin typeface="Andale Mono" charset="0"/>
                <a:ea typeface="Andale Mono" charset="0"/>
                <a:cs typeface="Andale Mono" charset="0"/>
              </a:rPr>
              <a:t>creat</a:t>
            </a:r>
            <a:r>
              <a:rPr lang="en-US" sz="2000" b="1" dirty="0" smtClean="0">
                <a:latin typeface="Andale Mono" charset="0"/>
                <a:ea typeface="Andale Mono" charset="0"/>
                <a:cs typeface="Andale Mono" charset="0"/>
              </a:rPr>
              <a:t>(</a:t>
            </a:r>
            <a:r>
              <a:rPr lang="en-US" sz="2000" b="1" dirty="0" err="1" smtClean="0">
                <a:latin typeface="Andale Mono" charset="0"/>
                <a:ea typeface="Andale Mono" charset="0"/>
                <a:cs typeface="Andale Mono" charset="0"/>
              </a:rPr>
              <a:t>dirA</a:t>
            </a:r>
            <a:r>
              <a:rPr lang="en-US" sz="2000" b="1" dirty="0" smtClean="0">
                <a:latin typeface="Andale Mono" charset="0"/>
                <a:ea typeface="Andale Mono" charset="0"/>
                <a:cs typeface="Andale Mono" charset="0"/>
              </a:rPr>
              <a:t>/file1</a:t>
            </a:r>
            <a:r>
              <a:rPr lang="en-US" sz="2000" b="1" dirty="0">
                <a:latin typeface="Andale Mono" charset="0"/>
                <a:ea typeface="Andale Mono" charset="0"/>
                <a:cs typeface="Andale Mono" charset="0"/>
              </a:rPr>
              <a:t>)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1204172" y="1348249"/>
            <a:ext cx="1710927" cy="519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CORE </a:t>
            </a:r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5" name="Down Arrow 24"/>
          <p:cNvSpPr/>
          <p:nvPr/>
        </p:nvSpPr>
        <p:spPr>
          <a:xfrm>
            <a:off x="1946644" y="1932668"/>
            <a:ext cx="323340" cy="961112"/>
          </a:xfrm>
          <a:prstGeom prst="downArrow">
            <a:avLst/>
          </a:prstGeom>
          <a:solidFill>
            <a:schemeClr val="tx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34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140145" y="2250625"/>
            <a:ext cx="9859976" cy="448773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489577" y="2767759"/>
            <a:ext cx="3077984" cy="365493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56809" y="2767759"/>
            <a:ext cx="3081528" cy="36576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272026" y="2767759"/>
            <a:ext cx="1513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/>
              <a:t>DiskFS</a:t>
            </a:r>
            <a:endParaRPr lang="en-US" sz="3200" b="1" dirty="0" smtClean="0"/>
          </a:p>
        </p:txBody>
      </p:sp>
      <p:sp>
        <p:nvSpPr>
          <p:cNvPr id="32" name="TextBox 31"/>
          <p:cNvSpPr txBox="1"/>
          <p:nvPr/>
        </p:nvSpPr>
        <p:spPr>
          <a:xfrm>
            <a:off x="1341030" y="2767758"/>
            <a:ext cx="1513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/>
              <a:t>MemFS</a:t>
            </a:r>
            <a:endParaRPr lang="en-US" sz="3200" b="1" dirty="0" smtClean="0"/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/>
          </p:nvPr>
        </p:nvGraphicFramePr>
        <p:xfrm>
          <a:off x="7329154" y="3704777"/>
          <a:ext cx="1455957" cy="2010077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{E8B1032C-EA38-4F05-BA0D-38AFFFC7BED3}</a:tableStyleId>
              </a:tblPr>
              <a:tblGrid>
                <a:gridCol w="1455957"/>
              </a:tblGrid>
              <a:tr h="2010077">
                <a:tc>
                  <a:txBody>
                    <a:bodyPr/>
                    <a:lstStyle/>
                    <a:p>
                      <a:pPr algn="ctr"/>
                      <a:endParaRPr lang="en-US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>
            <p:extLst/>
          </p:nvPr>
        </p:nvGraphicFramePr>
        <p:xfrm>
          <a:off x="717094" y="3683874"/>
          <a:ext cx="2760956" cy="17742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380478"/>
                <a:gridCol w="1380478"/>
              </a:tblGrid>
              <a:tr h="54309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Link Name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Mnode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Number</a:t>
                      </a:r>
                      <a:endParaRPr lang="en-US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4354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file1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29770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335264" y="3276593"/>
            <a:ext cx="352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/>
              <a:t>dirA</a:t>
            </a:r>
            <a:endParaRPr lang="en-US" sz="2400" b="1" dirty="0"/>
          </a:p>
        </p:txBody>
      </p:sp>
      <p:sp>
        <p:nvSpPr>
          <p:cNvPr id="33" name="Rounded Rectangle 32"/>
          <p:cNvSpPr/>
          <p:nvPr/>
        </p:nvSpPr>
        <p:spPr>
          <a:xfrm>
            <a:off x="10184914" y="2246053"/>
            <a:ext cx="1793566" cy="448773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/>
          </p:nvPr>
        </p:nvGraphicFramePr>
        <p:xfrm>
          <a:off x="10767524" y="3436960"/>
          <a:ext cx="624114" cy="2914058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24114"/>
              </a:tblGrid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10405425" y="2975295"/>
            <a:ext cx="134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Journal</a:t>
            </a:r>
            <a:endParaRPr lang="en-US" sz="24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9815326" y="2246053"/>
            <a:ext cx="2532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DISK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965108" y="3276593"/>
            <a:ext cx="2231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Block cache</a:t>
            </a:r>
            <a:endParaRPr lang="en-US" sz="2400" b="1" dirty="0"/>
          </a:p>
        </p:txBody>
      </p:sp>
      <p:sp>
        <p:nvSpPr>
          <p:cNvPr id="46" name="Rounded Rectangle 45"/>
          <p:cNvSpPr/>
          <p:nvPr/>
        </p:nvSpPr>
        <p:spPr>
          <a:xfrm>
            <a:off x="6763435" y="5759355"/>
            <a:ext cx="2634916" cy="580420"/>
          </a:xfrm>
          <a:prstGeom prst="round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7160247" y="5855763"/>
            <a:ext cx="1855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/>
              <a:t>Inode</a:t>
            </a:r>
            <a:r>
              <a:rPr lang="en-US" b="1" dirty="0" smtClean="0"/>
              <a:t> Allocator</a:t>
            </a:r>
            <a:endParaRPr lang="en-US" b="1" dirty="0"/>
          </a:p>
        </p:txBody>
      </p:sp>
      <p:sp>
        <p:nvSpPr>
          <p:cNvPr id="51" name="Rounded Rectangle 50"/>
          <p:cNvSpPr/>
          <p:nvPr/>
        </p:nvSpPr>
        <p:spPr>
          <a:xfrm>
            <a:off x="780114" y="5693531"/>
            <a:ext cx="2634916" cy="580420"/>
          </a:xfrm>
          <a:prstGeom prst="round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777791" y="5816184"/>
            <a:ext cx="26372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Per-core </a:t>
            </a:r>
            <a:r>
              <a:rPr lang="en-US" b="1" dirty="0" err="1" smtClean="0"/>
              <a:t>Mnode</a:t>
            </a:r>
            <a:r>
              <a:rPr lang="en-US" b="1" dirty="0" smtClean="0"/>
              <a:t> Allocator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711827" y="948139"/>
            <a:ext cx="29265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latin typeface="Andale Mono" charset="0"/>
                <a:ea typeface="Andale Mono" charset="0"/>
                <a:cs typeface="Andale Mono" charset="0"/>
              </a:rPr>
              <a:t>creat</a:t>
            </a:r>
            <a:r>
              <a:rPr lang="en-US" sz="2000" b="1" dirty="0" smtClean="0">
                <a:latin typeface="Andale Mono" charset="0"/>
                <a:ea typeface="Andale Mono" charset="0"/>
                <a:cs typeface="Andale Mono" charset="0"/>
              </a:rPr>
              <a:t>(</a:t>
            </a:r>
            <a:r>
              <a:rPr lang="en-US" sz="2000" b="1" dirty="0" err="1" smtClean="0">
                <a:latin typeface="Andale Mono" charset="0"/>
                <a:ea typeface="Andale Mono" charset="0"/>
                <a:cs typeface="Andale Mono" charset="0"/>
              </a:rPr>
              <a:t>dirA</a:t>
            </a:r>
            <a:r>
              <a:rPr lang="en-US" sz="2000" b="1" dirty="0" smtClean="0">
                <a:latin typeface="Andale Mono" charset="0"/>
                <a:ea typeface="Andale Mono" charset="0"/>
                <a:cs typeface="Andale Mono" charset="0"/>
              </a:rPr>
              <a:t>/file1</a:t>
            </a:r>
            <a:r>
              <a:rPr lang="en-US" sz="2000" b="1" dirty="0">
                <a:latin typeface="Andale Mono" charset="0"/>
                <a:ea typeface="Andale Mono" charset="0"/>
                <a:cs typeface="Andale Mono" charset="0"/>
              </a:rPr>
              <a:t>)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1204172" y="1348249"/>
            <a:ext cx="1710927" cy="519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CORE </a:t>
            </a:r>
            <a:r>
              <a:rPr lang="en-US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5" name="Down Arrow 24"/>
          <p:cNvSpPr/>
          <p:nvPr/>
        </p:nvSpPr>
        <p:spPr>
          <a:xfrm>
            <a:off x="1946644" y="1932668"/>
            <a:ext cx="323340" cy="961112"/>
          </a:xfrm>
          <a:prstGeom prst="downArrow">
            <a:avLst/>
          </a:prstGeom>
          <a:solidFill>
            <a:schemeClr val="tx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0" y="18786"/>
            <a:ext cx="12192000" cy="7243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 smtClean="0"/>
              <a:t>Solution (1) : Separate </a:t>
            </a:r>
            <a:r>
              <a:rPr lang="en-US" sz="3600" b="1" i="1" dirty="0" err="1" smtClean="0"/>
              <a:t>mnodes</a:t>
            </a:r>
            <a:r>
              <a:rPr lang="en-US" sz="3600" b="1" dirty="0" smtClean="0"/>
              <a:t> in </a:t>
            </a:r>
            <a:r>
              <a:rPr lang="en-US" sz="3600" b="1" dirty="0" err="1" smtClean="0"/>
              <a:t>MemFS</a:t>
            </a:r>
            <a:r>
              <a:rPr lang="en-US" sz="3600" b="1" dirty="0" smtClean="0"/>
              <a:t> from </a:t>
            </a:r>
            <a:r>
              <a:rPr lang="en-US" sz="3600" b="1" dirty="0" err="1" smtClean="0"/>
              <a:t>inodes</a:t>
            </a:r>
            <a:r>
              <a:rPr lang="en-US" sz="3600" b="1" dirty="0" smtClean="0"/>
              <a:t> in </a:t>
            </a:r>
            <a:r>
              <a:rPr lang="en-US" sz="3600" b="1" dirty="0" err="1" smtClean="0"/>
              <a:t>DiskFS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525105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140145" y="2250625"/>
            <a:ext cx="9859976" cy="448773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489577" y="2767759"/>
            <a:ext cx="3077984" cy="365493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56809" y="2767759"/>
            <a:ext cx="3081528" cy="36576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272026" y="2767759"/>
            <a:ext cx="1513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/>
              <a:t>DiskFS</a:t>
            </a:r>
            <a:endParaRPr lang="en-US" sz="3200" b="1" dirty="0" smtClean="0"/>
          </a:p>
        </p:txBody>
      </p:sp>
      <p:sp>
        <p:nvSpPr>
          <p:cNvPr id="32" name="TextBox 31"/>
          <p:cNvSpPr txBox="1"/>
          <p:nvPr/>
        </p:nvSpPr>
        <p:spPr>
          <a:xfrm>
            <a:off x="1341030" y="2767758"/>
            <a:ext cx="1513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/>
              <a:t>MemFS</a:t>
            </a:r>
            <a:endParaRPr lang="en-US" sz="3200" b="1" dirty="0" smtClean="0"/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/>
          </p:nvPr>
        </p:nvGraphicFramePr>
        <p:xfrm>
          <a:off x="7329154" y="3704777"/>
          <a:ext cx="1455957" cy="2010077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{E8B1032C-EA38-4F05-BA0D-38AFFFC7BED3}</a:tableStyleId>
              </a:tblPr>
              <a:tblGrid>
                <a:gridCol w="1455957"/>
              </a:tblGrid>
              <a:tr h="2010077">
                <a:tc>
                  <a:txBody>
                    <a:bodyPr/>
                    <a:lstStyle/>
                    <a:p>
                      <a:pPr algn="ctr"/>
                      <a:endParaRPr lang="en-US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>
            <p:extLst/>
          </p:nvPr>
        </p:nvGraphicFramePr>
        <p:xfrm>
          <a:off x="717094" y="3683874"/>
          <a:ext cx="2760956" cy="17742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380478"/>
                <a:gridCol w="1380478"/>
              </a:tblGrid>
              <a:tr h="54309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Link Name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Mnode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Number</a:t>
                      </a:r>
                      <a:endParaRPr lang="en-US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4354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file1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29770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335264" y="3276593"/>
            <a:ext cx="352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/>
              <a:t>dirA</a:t>
            </a:r>
            <a:endParaRPr lang="en-US" sz="2400" b="1" dirty="0"/>
          </a:p>
        </p:txBody>
      </p:sp>
      <p:sp>
        <p:nvSpPr>
          <p:cNvPr id="33" name="Rounded Rectangle 32"/>
          <p:cNvSpPr/>
          <p:nvPr/>
        </p:nvSpPr>
        <p:spPr>
          <a:xfrm>
            <a:off x="10184914" y="2246053"/>
            <a:ext cx="1793566" cy="448773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/>
          </p:nvPr>
        </p:nvGraphicFramePr>
        <p:xfrm>
          <a:off x="10767524" y="3436960"/>
          <a:ext cx="624114" cy="2914058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24114"/>
              </a:tblGrid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10405425" y="2975295"/>
            <a:ext cx="134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Journal</a:t>
            </a:r>
            <a:endParaRPr lang="en-US" sz="24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9815326" y="2246053"/>
            <a:ext cx="2532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DISK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965108" y="3276593"/>
            <a:ext cx="2231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Block cache</a:t>
            </a:r>
            <a:endParaRPr lang="en-US" sz="2400" b="1" dirty="0"/>
          </a:p>
        </p:txBody>
      </p:sp>
      <p:sp>
        <p:nvSpPr>
          <p:cNvPr id="31" name="Title 1"/>
          <p:cNvSpPr>
            <a:spLocks noGrp="1"/>
          </p:cNvSpPr>
          <p:nvPr>
            <p:ph type="title"/>
          </p:nvPr>
        </p:nvSpPr>
        <p:spPr>
          <a:xfrm>
            <a:off x="-142043" y="53101"/>
            <a:ext cx="12334043" cy="7243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/>
              <a:t>Solution (2) : Defer allocating </a:t>
            </a:r>
            <a:r>
              <a:rPr lang="en-US" sz="3600" b="1" dirty="0" err="1" smtClean="0"/>
              <a:t>inodes</a:t>
            </a:r>
            <a:r>
              <a:rPr lang="en-US" sz="3600" b="1" dirty="0" smtClean="0"/>
              <a:t> in </a:t>
            </a:r>
            <a:r>
              <a:rPr lang="en-US" sz="3600" b="1" dirty="0" err="1" smtClean="0"/>
              <a:t>DiskFS</a:t>
            </a:r>
            <a:r>
              <a:rPr lang="en-US" sz="3600" b="1" dirty="0" smtClean="0"/>
              <a:t> until an </a:t>
            </a:r>
            <a:r>
              <a:rPr lang="en-US" sz="3600" b="1" dirty="0" err="1" smtClean="0"/>
              <a:t>fsync</a:t>
            </a:r>
            <a:endParaRPr lang="en-US" sz="3600" b="1" dirty="0"/>
          </a:p>
        </p:txBody>
      </p:sp>
      <p:sp>
        <p:nvSpPr>
          <p:cNvPr id="46" name="Rounded Rectangle 45"/>
          <p:cNvSpPr/>
          <p:nvPr/>
        </p:nvSpPr>
        <p:spPr>
          <a:xfrm>
            <a:off x="6763435" y="5759355"/>
            <a:ext cx="2634916" cy="580420"/>
          </a:xfrm>
          <a:prstGeom prst="round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7160247" y="5855763"/>
            <a:ext cx="1855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/>
              <a:t>Inode</a:t>
            </a:r>
            <a:r>
              <a:rPr lang="en-US" b="1" dirty="0" smtClean="0"/>
              <a:t> Allocator</a:t>
            </a:r>
            <a:endParaRPr lang="en-US" b="1" dirty="0"/>
          </a:p>
        </p:txBody>
      </p:sp>
      <p:sp>
        <p:nvSpPr>
          <p:cNvPr id="51" name="Rounded Rectangle 50"/>
          <p:cNvSpPr/>
          <p:nvPr/>
        </p:nvSpPr>
        <p:spPr>
          <a:xfrm>
            <a:off x="780114" y="5693531"/>
            <a:ext cx="2634916" cy="580420"/>
          </a:xfrm>
          <a:prstGeom prst="round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777791" y="5816184"/>
            <a:ext cx="26372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Per-core </a:t>
            </a:r>
            <a:r>
              <a:rPr lang="en-US" b="1" dirty="0" err="1" smtClean="0"/>
              <a:t>Mnode</a:t>
            </a:r>
            <a:r>
              <a:rPr lang="en-US" b="1" dirty="0" smtClean="0"/>
              <a:t> Allocator</a:t>
            </a:r>
            <a:endParaRPr lang="en-US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3932339" y="4366677"/>
            <a:ext cx="22632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err="1"/>
              <a:t>m</a:t>
            </a:r>
            <a:r>
              <a:rPr lang="en-US" sz="2200" dirty="0" err="1" smtClean="0"/>
              <a:t>node</a:t>
            </a:r>
            <a:r>
              <a:rPr lang="en-US" sz="2200" dirty="0" smtClean="0"/>
              <a:t>       </a:t>
            </a:r>
            <a:r>
              <a:rPr lang="en-US" sz="2200" dirty="0" err="1"/>
              <a:t>i</a:t>
            </a:r>
            <a:r>
              <a:rPr lang="en-US" sz="2200" dirty="0" err="1" smtClean="0"/>
              <a:t>node</a:t>
            </a:r>
            <a:endParaRPr lang="en-US" sz="2200" dirty="0"/>
          </a:p>
          <a:p>
            <a:pPr algn="ctr"/>
            <a:r>
              <a:rPr lang="en-US" sz="2200" dirty="0" smtClean="0"/>
              <a:t>table</a:t>
            </a:r>
            <a:endParaRPr lang="en-US" sz="2200" dirty="0"/>
          </a:p>
        </p:txBody>
      </p:sp>
      <p:graphicFrame>
        <p:nvGraphicFramePr>
          <p:cNvPr id="50" name="Table 49"/>
          <p:cNvGraphicFramePr>
            <a:graphicFrameLocks noGrp="1"/>
          </p:cNvGraphicFramePr>
          <p:nvPr>
            <p:extLst/>
          </p:nvPr>
        </p:nvGraphicFramePr>
        <p:xfrm>
          <a:off x="3926945" y="5257146"/>
          <a:ext cx="2268630" cy="1145611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{D03447BB-5D67-496B-8E87-E561075AD55C}</a:tableStyleId>
              </a:tblPr>
              <a:tblGrid>
                <a:gridCol w="1134315"/>
                <a:gridCol w="1134315"/>
              </a:tblGrid>
              <a:tr h="414091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mnode</a:t>
                      </a:r>
                      <a:r>
                        <a:rPr lang="en-US" dirty="0" smtClean="0"/>
                        <a:t> #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inode</a:t>
                      </a:r>
                      <a:r>
                        <a:rPr lang="en-US" baseline="0" dirty="0" smtClean="0"/>
                        <a:t> #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623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456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623"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53" name="Straight Arrow Connector 52"/>
          <p:cNvCxnSpPr/>
          <p:nvPr/>
        </p:nvCxnSpPr>
        <p:spPr>
          <a:xfrm>
            <a:off x="4973966" y="4617506"/>
            <a:ext cx="295297" cy="0"/>
          </a:xfrm>
          <a:prstGeom prst="straightConnector1">
            <a:avLst/>
          </a:prstGeom>
          <a:ln w="34925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302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8" y="0"/>
            <a:ext cx="10515600" cy="975946"/>
          </a:xfrm>
        </p:spPr>
        <p:txBody>
          <a:bodyPr/>
          <a:lstStyle/>
          <a:p>
            <a:pPr algn="ctr"/>
            <a:r>
              <a:rPr lang="en-US" dirty="0" smtClean="0"/>
              <a:t>Other design challenges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86505" y="682768"/>
            <a:ext cx="941898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endParaRPr lang="en-US" sz="2800" b="1" dirty="0" smtClean="0"/>
          </a:p>
          <a:p>
            <a:pPr marL="342900" indent="-342900">
              <a:buFont typeface="Arial" charset="0"/>
              <a:buChar char="•"/>
            </a:pPr>
            <a:r>
              <a:rPr lang="en-US" sz="2800" dirty="0"/>
              <a:t>How to scale concurrent </a:t>
            </a:r>
            <a:r>
              <a:rPr lang="en-US" sz="2800" dirty="0" err="1" smtClean="0"/>
              <a:t>fsyncs</a:t>
            </a:r>
            <a:r>
              <a:rPr lang="en-US" sz="2800" dirty="0" smtClean="0"/>
              <a:t>?</a:t>
            </a:r>
            <a:endParaRPr lang="en-US" sz="2800" dirty="0"/>
          </a:p>
          <a:p>
            <a:pPr marL="342900" indent="-342900">
              <a:buFont typeface="Arial" charset="0"/>
              <a:buChar char="•"/>
            </a:pPr>
            <a:endParaRPr lang="en-US" sz="2800" dirty="0" smtClean="0"/>
          </a:p>
          <a:p>
            <a:pPr marL="342900" indent="-342900">
              <a:buFont typeface="Arial" charset="0"/>
              <a:buChar char="•"/>
            </a:pPr>
            <a:endParaRPr lang="en-US" sz="2800" dirty="0" smtClean="0"/>
          </a:p>
          <a:p>
            <a:pPr marL="342900" indent="-342900">
              <a:buFont typeface="Arial" charset="0"/>
              <a:buChar char="•"/>
            </a:pPr>
            <a:r>
              <a:rPr lang="en-US" sz="2800" dirty="0" smtClean="0"/>
              <a:t>How to order lock-free reads?</a:t>
            </a:r>
          </a:p>
          <a:p>
            <a:pPr marL="342900" indent="-342900">
              <a:buFont typeface="Arial" charset="0"/>
              <a:buChar char="•"/>
            </a:pPr>
            <a:endParaRPr lang="en-US" sz="2800" dirty="0" smtClean="0"/>
          </a:p>
          <a:p>
            <a:pPr marL="342900" indent="-342900">
              <a:buFont typeface="Arial" charset="0"/>
              <a:buChar char="•"/>
            </a:pPr>
            <a:endParaRPr lang="en-US" sz="2800" dirty="0" smtClean="0"/>
          </a:p>
          <a:p>
            <a:pPr marL="342900" indent="-342900">
              <a:buFont typeface="Arial" charset="0"/>
              <a:buChar char="•"/>
            </a:pPr>
            <a:r>
              <a:rPr lang="en-US" sz="2800" dirty="0" smtClean="0"/>
              <a:t>How to resolve dependencies affecting multiple </a:t>
            </a:r>
            <a:r>
              <a:rPr lang="en-US" sz="2800" dirty="0" err="1" smtClean="0"/>
              <a:t>inodes</a:t>
            </a:r>
            <a:r>
              <a:rPr lang="en-US" sz="2800" dirty="0" smtClean="0"/>
              <a:t>?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</a:t>
            </a:r>
          </a:p>
          <a:p>
            <a:pPr marL="342900" indent="-342900">
              <a:buFont typeface="Arial" charset="0"/>
              <a:buChar char="•"/>
            </a:pPr>
            <a:endParaRPr lang="en-US" sz="2800" dirty="0" smtClean="0"/>
          </a:p>
          <a:p>
            <a:pPr marL="342900" indent="-342900">
              <a:buFont typeface="Arial" charset="0"/>
              <a:buChar char="•"/>
            </a:pPr>
            <a:r>
              <a:rPr lang="en-US" sz="2800" dirty="0" smtClean="0"/>
              <a:t>How to ensure internal consistency despite crashes?</a:t>
            </a:r>
          </a:p>
          <a:p>
            <a:r>
              <a:rPr lang="en-US" sz="2800" dirty="0" smtClean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529296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8" y="0"/>
            <a:ext cx="10515600" cy="975946"/>
          </a:xfrm>
        </p:spPr>
        <p:txBody>
          <a:bodyPr/>
          <a:lstStyle/>
          <a:p>
            <a:pPr algn="ctr"/>
            <a:r>
              <a:rPr lang="en-US" dirty="0" smtClean="0"/>
              <a:t>Implementation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952979"/>
              </p:ext>
            </p:extLst>
          </p:nvPr>
        </p:nvGraphicFramePr>
        <p:xfrm>
          <a:off x="1613462" y="3969683"/>
          <a:ext cx="8965072" cy="2144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2536"/>
                <a:gridCol w="4482536"/>
              </a:tblGrid>
              <a:tr h="51979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ScaleFS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component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Lines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of C++ code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4159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MemFS</a:t>
                      </a:r>
                      <a:r>
                        <a:rPr lang="en-US" sz="2400" dirty="0" smtClean="0"/>
                        <a:t> (based</a:t>
                      </a:r>
                      <a:r>
                        <a:rPr lang="en-US" sz="2400" baseline="0" dirty="0" smtClean="0"/>
                        <a:t> on FS from sv6)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2,458</a:t>
                      </a:r>
                      <a:endParaRPr lang="en-US" sz="2400" dirty="0"/>
                    </a:p>
                  </a:txBody>
                  <a:tcPr/>
                </a:tc>
              </a:tr>
              <a:tr h="54159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DiskFS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(based on FS from xv6)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2,331</a:t>
                      </a:r>
                      <a:endParaRPr lang="en-US" sz="2400" dirty="0"/>
                    </a:p>
                  </a:txBody>
                  <a:tcPr/>
                </a:tc>
              </a:tr>
              <a:tr h="541598"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smtClean="0"/>
                        <a:t>Operation Logs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4,094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613462" y="1128510"/>
            <a:ext cx="896507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dirty="0" err="1" smtClean="0"/>
              <a:t>ScaleFS</a:t>
            </a:r>
            <a:r>
              <a:rPr lang="en-US" sz="2400" dirty="0" smtClean="0"/>
              <a:t> is implemented on the sv6 research operating system</a:t>
            </a:r>
          </a:p>
          <a:p>
            <a:pPr marL="342900" indent="-342900">
              <a:buFont typeface="Arial" charset="0"/>
              <a:buChar char="•"/>
            </a:pPr>
            <a:endParaRPr lang="en-US" sz="2400" dirty="0" smtClean="0"/>
          </a:p>
          <a:p>
            <a:pPr marL="342900" indent="-342900">
              <a:buFont typeface="Arial" charset="0"/>
              <a:buChar char="•"/>
            </a:pPr>
            <a:r>
              <a:rPr lang="en-US" sz="2400" dirty="0" smtClean="0"/>
              <a:t>Supported filesystem system calls: 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000" dirty="0" err="1" smtClean="0">
                <a:latin typeface="Andale Mono" charset="0"/>
                <a:ea typeface="Andale Mono" charset="0"/>
                <a:cs typeface="Andale Mono" charset="0"/>
              </a:rPr>
              <a:t>creat</a:t>
            </a:r>
            <a:r>
              <a:rPr lang="en-US" sz="2000" dirty="0">
                <a:latin typeface="Andale Mono" charset="0"/>
                <a:ea typeface="Andale Mono" charset="0"/>
                <a:cs typeface="Andale Mono" charset="0"/>
              </a:rPr>
              <a:t>, open, </a:t>
            </a:r>
            <a:r>
              <a:rPr lang="en-US" sz="2000" dirty="0" err="1">
                <a:latin typeface="Andale Mono" charset="0"/>
                <a:ea typeface="Andale Mono" charset="0"/>
                <a:cs typeface="Andale Mono" charset="0"/>
              </a:rPr>
              <a:t>openat</a:t>
            </a:r>
            <a:r>
              <a:rPr lang="en-US" sz="2000" dirty="0">
                <a:latin typeface="Andale Mono" charset="0"/>
                <a:ea typeface="Andale Mono" charset="0"/>
                <a:cs typeface="Andale Mono" charset="0"/>
              </a:rPr>
              <a:t>, </a:t>
            </a:r>
            <a:r>
              <a:rPr lang="en-US" sz="2000" dirty="0" err="1">
                <a:latin typeface="Andale Mono" charset="0"/>
                <a:ea typeface="Andale Mono" charset="0"/>
                <a:cs typeface="Andale Mono" charset="0"/>
              </a:rPr>
              <a:t>mkdir</a:t>
            </a:r>
            <a:r>
              <a:rPr lang="en-US" sz="2000" dirty="0">
                <a:latin typeface="Andale Mono" charset="0"/>
                <a:ea typeface="Andale Mono" charset="0"/>
                <a:cs typeface="Andale Mono" charset="0"/>
              </a:rPr>
              <a:t>, </a:t>
            </a:r>
            <a:r>
              <a:rPr lang="en-US" sz="2000" dirty="0" err="1">
                <a:latin typeface="Andale Mono" charset="0"/>
                <a:ea typeface="Andale Mono" charset="0"/>
                <a:cs typeface="Andale Mono" charset="0"/>
              </a:rPr>
              <a:t>mkdirat</a:t>
            </a:r>
            <a:r>
              <a:rPr lang="en-US" sz="2000" dirty="0">
                <a:latin typeface="Andale Mono" charset="0"/>
                <a:ea typeface="Andale Mono" charset="0"/>
                <a:cs typeface="Andale Mono" charset="0"/>
              </a:rPr>
              <a:t>, </a:t>
            </a:r>
            <a:r>
              <a:rPr lang="en-US" sz="2000" dirty="0" err="1">
                <a:latin typeface="Andale Mono" charset="0"/>
                <a:ea typeface="Andale Mono" charset="0"/>
                <a:cs typeface="Andale Mono" charset="0"/>
              </a:rPr>
              <a:t>mknod</a:t>
            </a:r>
            <a:r>
              <a:rPr lang="en-US" sz="2000" dirty="0">
                <a:latin typeface="Andale Mono" charset="0"/>
                <a:ea typeface="Andale Mono" charset="0"/>
                <a:cs typeface="Andale Mono" charset="0"/>
              </a:rPr>
              <a:t>, </a:t>
            </a:r>
            <a:r>
              <a:rPr lang="en-US" sz="2000" dirty="0" smtClean="0">
                <a:latin typeface="Andale Mono" charset="0"/>
                <a:ea typeface="Andale Mono" charset="0"/>
                <a:cs typeface="Andale Mono" charset="0"/>
              </a:rPr>
              <a:t>dup, dup2</a:t>
            </a:r>
            <a:r>
              <a:rPr lang="en-US" sz="2000" dirty="0">
                <a:latin typeface="Andale Mono" charset="0"/>
                <a:ea typeface="Andale Mono" charset="0"/>
                <a:cs typeface="Andale Mono" charset="0"/>
              </a:rPr>
              <a:t>, </a:t>
            </a:r>
            <a:r>
              <a:rPr lang="en-US" sz="2000" dirty="0" err="1">
                <a:latin typeface="Andale Mono" charset="0"/>
                <a:ea typeface="Andale Mono" charset="0"/>
                <a:cs typeface="Andale Mono" charset="0"/>
              </a:rPr>
              <a:t>lseek</a:t>
            </a:r>
            <a:r>
              <a:rPr lang="en-US" sz="2000" dirty="0">
                <a:latin typeface="Andale Mono" charset="0"/>
                <a:ea typeface="Andale Mono" charset="0"/>
                <a:cs typeface="Andale Mono" charset="0"/>
              </a:rPr>
              <a:t>, read, </a:t>
            </a:r>
            <a:r>
              <a:rPr lang="en-US" sz="2000" dirty="0" err="1">
                <a:latin typeface="Andale Mono" charset="0"/>
                <a:ea typeface="Andale Mono" charset="0"/>
                <a:cs typeface="Andale Mono" charset="0"/>
              </a:rPr>
              <a:t>pread</a:t>
            </a:r>
            <a:r>
              <a:rPr lang="en-US" sz="2000" dirty="0">
                <a:latin typeface="Andale Mono" charset="0"/>
                <a:ea typeface="Andale Mono" charset="0"/>
                <a:cs typeface="Andale Mono" charset="0"/>
              </a:rPr>
              <a:t>, write, </a:t>
            </a:r>
            <a:r>
              <a:rPr lang="en-US" sz="2000" dirty="0" err="1">
                <a:latin typeface="Andale Mono" charset="0"/>
                <a:ea typeface="Andale Mono" charset="0"/>
                <a:cs typeface="Andale Mono" charset="0"/>
              </a:rPr>
              <a:t>pwrite</a:t>
            </a:r>
            <a:r>
              <a:rPr lang="en-US" sz="2000" dirty="0">
                <a:latin typeface="Andale Mono" charset="0"/>
                <a:ea typeface="Andale Mono" charset="0"/>
                <a:cs typeface="Andale Mono" charset="0"/>
              </a:rPr>
              <a:t>, </a:t>
            </a:r>
            <a:r>
              <a:rPr lang="en-US" sz="2000" dirty="0" err="1">
                <a:latin typeface="Andale Mono" charset="0"/>
                <a:ea typeface="Andale Mono" charset="0"/>
                <a:cs typeface="Andale Mono" charset="0"/>
              </a:rPr>
              <a:t>chdir</a:t>
            </a:r>
            <a:r>
              <a:rPr lang="en-US" sz="2000" dirty="0">
                <a:latin typeface="Andale Mono" charset="0"/>
                <a:ea typeface="Andale Mono" charset="0"/>
                <a:cs typeface="Andale Mono" charset="0"/>
              </a:rPr>
              <a:t>, </a:t>
            </a:r>
            <a:r>
              <a:rPr lang="en-US" sz="2000" dirty="0" err="1">
                <a:latin typeface="Andale Mono" charset="0"/>
                <a:ea typeface="Andale Mono" charset="0"/>
                <a:cs typeface="Andale Mono" charset="0"/>
              </a:rPr>
              <a:t>readdir</a:t>
            </a:r>
            <a:r>
              <a:rPr lang="en-US" sz="2000" dirty="0">
                <a:latin typeface="Andale Mono" charset="0"/>
                <a:ea typeface="Andale Mono" charset="0"/>
                <a:cs typeface="Andale Mono" charset="0"/>
              </a:rPr>
              <a:t>, pipe, pipe2, stat, </a:t>
            </a:r>
            <a:r>
              <a:rPr lang="en-US" sz="2000" dirty="0" err="1">
                <a:latin typeface="Andale Mono" charset="0"/>
                <a:ea typeface="Andale Mono" charset="0"/>
                <a:cs typeface="Andale Mono" charset="0"/>
              </a:rPr>
              <a:t>fstat</a:t>
            </a:r>
            <a:r>
              <a:rPr lang="en-US" sz="2000" dirty="0">
                <a:latin typeface="Andale Mono" charset="0"/>
                <a:ea typeface="Andale Mono" charset="0"/>
                <a:cs typeface="Andale Mono" charset="0"/>
              </a:rPr>
              <a:t>, link, unlink, rename, </a:t>
            </a:r>
            <a:r>
              <a:rPr lang="en-US" sz="2000" dirty="0" err="1">
                <a:latin typeface="Andale Mono" charset="0"/>
                <a:ea typeface="Andale Mono" charset="0"/>
                <a:cs typeface="Andale Mono" charset="0"/>
              </a:rPr>
              <a:t>fsync</a:t>
            </a:r>
            <a:r>
              <a:rPr lang="en-US" sz="2000" dirty="0">
                <a:latin typeface="Andale Mono" charset="0"/>
                <a:ea typeface="Andale Mono" charset="0"/>
                <a:cs typeface="Andale Mono" charset="0"/>
              </a:rPr>
              <a:t>, sync, close</a:t>
            </a:r>
            <a:endParaRPr lang="en-US" sz="2000" dirty="0" smtClean="0"/>
          </a:p>
          <a:p>
            <a:pPr marL="342900" indent="-342900">
              <a:buFont typeface="Arial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0373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8" y="0"/>
            <a:ext cx="10515600" cy="975946"/>
          </a:xfrm>
        </p:spPr>
        <p:txBody>
          <a:bodyPr/>
          <a:lstStyle/>
          <a:p>
            <a:pPr algn="ctr"/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8198" y="1147396"/>
            <a:ext cx="1097630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en-US" sz="3200" b="1" dirty="0" smtClean="0"/>
              <a:t>Does </a:t>
            </a:r>
            <a:r>
              <a:rPr lang="en-US" sz="3200" b="1" dirty="0" err="1" smtClean="0"/>
              <a:t>ScaleFS</a:t>
            </a:r>
            <a:r>
              <a:rPr lang="en-US" sz="3200" b="1" dirty="0" smtClean="0"/>
              <a:t> achieve good scalability?</a:t>
            </a:r>
          </a:p>
          <a:p>
            <a:pPr marL="914400" lvl="1" indent="-457200">
              <a:buFont typeface="Arial" charset="0"/>
              <a:buChar char="•"/>
            </a:pPr>
            <a:r>
              <a:rPr lang="en-US" sz="3200" b="1" dirty="0" smtClean="0"/>
              <a:t>Measure scalability on 80 cores</a:t>
            </a:r>
          </a:p>
          <a:p>
            <a:pPr marL="914400" lvl="1" indent="-457200">
              <a:buFont typeface="Arial" charset="0"/>
              <a:buChar char="•"/>
            </a:pPr>
            <a:r>
              <a:rPr lang="en-US" sz="3200" b="1" dirty="0" smtClean="0"/>
              <a:t>Observe conflict-freedom for commutative operations</a:t>
            </a:r>
            <a:endParaRPr lang="en-US" sz="3200" dirty="0" smtClean="0"/>
          </a:p>
          <a:p>
            <a:pPr marL="457200" indent="-457200">
              <a:buFont typeface="Arial" charset="0"/>
              <a:buChar char="•"/>
            </a:pPr>
            <a:endParaRPr lang="en-US" sz="3200" dirty="0" smtClean="0"/>
          </a:p>
          <a:p>
            <a:pPr marL="457200" indent="-457200">
              <a:buFont typeface="Arial" charset="0"/>
              <a:buChar char="•"/>
            </a:pPr>
            <a:endParaRPr lang="en-US" sz="3200" dirty="0" smtClean="0"/>
          </a:p>
          <a:p>
            <a:pPr marL="457200" indent="-457200">
              <a:buFont typeface="Arial" charset="0"/>
              <a:buChar char="•"/>
            </a:pPr>
            <a:r>
              <a:rPr lang="en-US" sz="3200" dirty="0" smtClean="0"/>
              <a:t>Does </a:t>
            </a:r>
            <a:r>
              <a:rPr lang="en-US" sz="3200" dirty="0" err="1" smtClean="0"/>
              <a:t>ScaleFS</a:t>
            </a:r>
            <a:r>
              <a:rPr lang="en-US" sz="3200" dirty="0" smtClean="0"/>
              <a:t> achieve good disk throughput?</a:t>
            </a:r>
          </a:p>
          <a:p>
            <a:pPr marL="457200" indent="-457200">
              <a:buFont typeface="Arial" charset="0"/>
              <a:buChar char="•"/>
            </a:pPr>
            <a:endParaRPr lang="en-US" sz="3200" dirty="0" smtClean="0"/>
          </a:p>
          <a:p>
            <a:pPr marL="457200" indent="-457200">
              <a:buFont typeface="Arial" charset="0"/>
              <a:buChar char="•"/>
            </a:pPr>
            <a:r>
              <a:rPr lang="en-US" sz="3200" dirty="0" smtClean="0"/>
              <a:t>What memory overheads are introduced by </a:t>
            </a:r>
            <a:r>
              <a:rPr lang="en-US" sz="3200" dirty="0" err="1" smtClean="0"/>
              <a:t>ScaleFS’s</a:t>
            </a:r>
            <a:r>
              <a:rPr lang="en-US" sz="3200" dirty="0" smtClean="0"/>
              <a:t> split of </a:t>
            </a:r>
            <a:r>
              <a:rPr lang="en-US" sz="3200" dirty="0" err="1" smtClean="0"/>
              <a:t>MemFS</a:t>
            </a:r>
            <a:r>
              <a:rPr lang="en-US" sz="3200" dirty="0" smtClean="0"/>
              <a:t> and </a:t>
            </a:r>
            <a:r>
              <a:rPr lang="en-US" sz="3200" dirty="0" err="1" smtClean="0"/>
              <a:t>DiskFS</a:t>
            </a:r>
            <a:r>
              <a:rPr lang="en-US" sz="3200" dirty="0" smtClean="0"/>
              <a:t>?</a:t>
            </a:r>
            <a:endParaRPr lang="en-US" sz="3200" dirty="0"/>
          </a:p>
          <a:p>
            <a:pPr marL="285750" indent="-285750">
              <a:buFont typeface="Arial" charset="0"/>
              <a:buChar char="•"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53168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839788" y="0"/>
            <a:ext cx="10515600" cy="7825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Evaluation methodology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27753" y="680238"/>
            <a:ext cx="1135221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200" b="1" dirty="0"/>
          </a:p>
          <a:p>
            <a:pPr marL="457200" indent="-457200">
              <a:buFont typeface="Arial" charset="0"/>
              <a:buChar char="•"/>
            </a:pPr>
            <a:r>
              <a:rPr lang="en-US" sz="3200" b="1" dirty="0" smtClean="0"/>
              <a:t>Machine configuration:</a:t>
            </a:r>
          </a:p>
          <a:p>
            <a:pPr marL="914400" lvl="1" indent="-457200">
              <a:buFont typeface="Arial" charset="0"/>
              <a:buChar char="•"/>
            </a:pPr>
            <a:r>
              <a:rPr lang="en-US" sz="3200" dirty="0"/>
              <a:t>80-cores, with Intel E7-8870 2.4 GHz </a:t>
            </a:r>
            <a:r>
              <a:rPr lang="en-US" sz="3200" dirty="0" smtClean="0"/>
              <a:t>CPUs</a:t>
            </a:r>
          </a:p>
          <a:p>
            <a:pPr marL="914400" lvl="1" indent="-457200">
              <a:buFont typeface="Arial" charset="0"/>
              <a:buChar char="•"/>
            </a:pPr>
            <a:r>
              <a:rPr lang="en-US" sz="3200" dirty="0" smtClean="0"/>
              <a:t>256 </a:t>
            </a:r>
            <a:r>
              <a:rPr lang="en-US" sz="3200" dirty="0"/>
              <a:t>GB RAM</a:t>
            </a:r>
          </a:p>
          <a:p>
            <a:pPr marL="914400" lvl="1" indent="-457200">
              <a:buFont typeface="Arial" charset="0"/>
              <a:buChar char="•"/>
            </a:pPr>
            <a:r>
              <a:rPr lang="en-US" sz="3200" dirty="0" smtClean="0"/>
              <a:t>Backing store: “RAM” disk</a:t>
            </a:r>
          </a:p>
          <a:p>
            <a:pPr marL="914400" lvl="1" indent="-457200">
              <a:buFont typeface="Arial" charset="0"/>
              <a:buChar char="•"/>
            </a:pPr>
            <a:endParaRPr lang="en-US" sz="3200" dirty="0" smtClean="0"/>
          </a:p>
          <a:p>
            <a:pPr marL="457200" indent="-457200">
              <a:buFont typeface="Arial" charset="0"/>
              <a:buChar char="•"/>
            </a:pPr>
            <a:r>
              <a:rPr lang="en-US" sz="3200" b="1" dirty="0" smtClean="0"/>
              <a:t>Benchmarks:</a:t>
            </a:r>
          </a:p>
          <a:p>
            <a:pPr marL="914400" lvl="1" indent="-457200">
              <a:buFont typeface="Arial" charset="0"/>
              <a:buChar char="•"/>
            </a:pPr>
            <a:r>
              <a:rPr lang="en-US" sz="3200" dirty="0" err="1"/>
              <a:t>m</a:t>
            </a:r>
            <a:r>
              <a:rPr lang="en-US" sz="3200" dirty="0" err="1" smtClean="0"/>
              <a:t>ailbench</a:t>
            </a:r>
            <a:r>
              <a:rPr lang="en-US" sz="3200" dirty="0" smtClean="0"/>
              <a:t>: mail server workload</a:t>
            </a:r>
          </a:p>
          <a:p>
            <a:pPr marL="914400" lvl="1" indent="-457200">
              <a:buFont typeface="Arial" charset="0"/>
              <a:buChar char="•"/>
            </a:pPr>
            <a:r>
              <a:rPr lang="en-US" sz="3200" dirty="0" err="1"/>
              <a:t>d</a:t>
            </a:r>
            <a:r>
              <a:rPr lang="en-US" sz="3200" dirty="0" err="1" smtClean="0"/>
              <a:t>bench</a:t>
            </a:r>
            <a:r>
              <a:rPr lang="en-US" sz="3200" dirty="0" smtClean="0"/>
              <a:t>: file server workload</a:t>
            </a:r>
          </a:p>
          <a:p>
            <a:pPr marL="914400" lvl="1" indent="-457200">
              <a:buFont typeface="Arial" charset="0"/>
              <a:buChar char="•"/>
            </a:pPr>
            <a:r>
              <a:rPr lang="en-US" sz="3200" dirty="0" err="1"/>
              <a:t>l</a:t>
            </a:r>
            <a:r>
              <a:rPr lang="en-US" sz="3200" dirty="0" err="1" smtClean="0"/>
              <a:t>argefile</a:t>
            </a:r>
            <a:r>
              <a:rPr lang="en-US" sz="3200" dirty="0" smtClean="0"/>
              <a:t>: Creates a file, writes 100 MB, </a:t>
            </a:r>
            <a:r>
              <a:rPr lang="en-US" sz="3200" dirty="0" err="1" smtClean="0"/>
              <a:t>fsyncs</a:t>
            </a:r>
            <a:r>
              <a:rPr lang="en-US" sz="3200" dirty="0" smtClean="0"/>
              <a:t> and deletes it</a:t>
            </a:r>
          </a:p>
          <a:p>
            <a:pPr marL="914400" lvl="1" indent="-457200">
              <a:buFont typeface="Arial" charset="0"/>
              <a:buChar char="•"/>
            </a:pPr>
            <a:r>
              <a:rPr lang="en-US" sz="3200" dirty="0" err="1"/>
              <a:t>s</a:t>
            </a:r>
            <a:r>
              <a:rPr lang="en-US" sz="3200" dirty="0" err="1" smtClean="0"/>
              <a:t>mallfile</a:t>
            </a:r>
            <a:r>
              <a:rPr lang="en-US" sz="3200" dirty="0" smtClean="0"/>
              <a:t>: Creates, writes, </a:t>
            </a:r>
            <a:r>
              <a:rPr lang="en-US" sz="3200" dirty="0" err="1" smtClean="0"/>
              <a:t>fsyncs</a:t>
            </a:r>
            <a:r>
              <a:rPr lang="en-US" sz="3200" dirty="0" smtClean="0"/>
              <a:t> and deletes lots of 1KB files</a:t>
            </a:r>
          </a:p>
        </p:txBody>
      </p:sp>
    </p:spTree>
    <p:extLst>
      <p:ext uri="{BB962C8B-B14F-4D97-AF65-F5344CB8AC3E}">
        <p14:creationId xmlns:p14="http://schemas.microsoft.com/office/powerpoint/2010/main" val="2096988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570" y="0"/>
            <a:ext cx="11215202" cy="680833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Linux ext4 scales poorly on multicore machines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470" y="775774"/>
            <a:ext cx="4535421" cy="2902670"/>
          </a:xfrm>
        </p:spPr>
      </p:pic>
      <p:pic>
        <p:nvPicPr>
          <p:cNvPr id="7" name="Content Placeholder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7293" y="775774"/>
            <a:ext cx="4526279" cy="2896819"/>
          </a:xfrm>
          <a:prstGeom prst="rect">
            <a:avLst/>
          </a:prstGeom>
        </p:spPr>
      </p:pic>
      <p:pic>
        <p:nvPicPr>
          <p:cNvPr id="8" name="Content Placeholder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756" y="3733210"/>
            <a:ext cx="4529135" cy="2898647"/>
          </a:xfrm>
          <a:prstGeom prst="rect">
            <a:avLst/>
          </a:prstGeom>
        </p:spPr>
      </p:pic>
      <p:pic>
        <p:nvPicPr>
          <p:cNvPr id="9" name="Content Placeholder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4435" y="3733210"/>
            <a:ext cx="4529137" cy="2898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99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570" y="0"/>
            <a:ext cx="11215202" cy="680833"/>
          </a:xfrm>
        </p:spPr>
        <p:txBody>
          <a:bodyPr>
            <a:noAutofit/>
          </a:bodyPr>
          <a:lstStyle/>
          <a:p>
            <a:pPr algn="ctr"/>
            <a:r>
              <a:rPr lang="en-US" dirty="0" err="1" smtClean="0"/>
              <a:t>ScaleFS</a:t>
            </a:r>
            <a:r>
              <a:rPr lang="en-US" dirty="0" smtClean="0"/>
              <a:t> scales 35x-60x on a RAM disk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134" y="1001916"/>
            <a:ext cx="4535423" cy="2902670"/>
          </a:xfrm>
        </p:spPr>
      </p:pic>
      <p:pic>
        <p:nvPicPr>
          <p:cNvPr id="7" name="Content Placeholder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6958" y="1001916"/>
            <a:ext cx="4526280" cy="2896819"/>
          </a:xfrm>
          <a:prstGeom prst="rect">
            <a:avLst/>
          </a:prstGeom>
        </p:spPr>
      </p:pic>
      <p:pic>
        <p:nvPicPr>
          <p:cNvPr id="8" name="Content Placeholder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420" y="3959352"/>
            <a:ext cx="4529137" cy="2898647"/>
          </a:xfrm>
          <a:prstGeom prst="rect">
            <a:avLst/>
          </a:prstGeom>
        </p:spPr>
      </p:pic>
      <p:pic>
        <p:nvPicPr>
          <p:cNvPr id="9" name="Content Placeholder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4100" y="3959352"/>
            <a:ext cx="4529137" cy="289864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785082" y="612061"/>
            <a:ext cx="68901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[ Single-core performance of </a:t>
            </a:r>
            <a:r>
              <a:rPr lang="en-US" sz="2000" b="1" dirty="0" err="1" smtClean="0"/>
              <a:t>ScaleFS</a:t>
            </a:r>
            <a:r>
              <a:rPr lang="en-US" sz="2000" b="1" dirty="0" smtClean="0"/>
              <a:t> is on par with Linux ext4. ]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825145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839788" y="141668"/>
            <a:ext cx="10515600" cy="7825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Machine-independent methodology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6508" y="1697479"/>
            <a:ext cx="551497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Use Commuter </a:t>
            </a:r>
            <a:r>
              <a:rPr lang="en-US" sz="2800" dirty="0"/>
              <a:t>[Clements SOSP </a:t>
            </a:r>
            <a:r>
              <a:rPr lang="en-US" sz="2800" dirty="0" smtClean="0"/>
              <a:t>’13]</a:t>
            </a:r>
          </a:p>
          <a:p>
            <a:r>
              <a:rPr lang="en-US" sz="2800" dirty="0" smtClean="0"/>
              <a:t>to observe conflict-freedom for commutative ops</a:t>
            </a:r>
          </a:p>
          <a:p>
            <a:endParaRPr lang="en-US" sz="2800" dirty="0"/>
          </a:p>
          <a:p>
            <a:r>
              <a:rPr lang="en-US" sz="2800" dirty="0" smtClean="0"/>
              <a:t>Commuter: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800" dirty="0" smtClean="0"/>
              <a:t>Generates </a:t>
            </a:r>
            <a:r>
              <a:rPr lang="en-US" sz="2800" dirty="0" err="1" smtClean="0"/>
              <a:t>testcases</a:t>
            </a:r>
            <a:r>
              <a:rPr lang="en-US" sz="2800" dirty="0" smtClean="0"/>
              <a:t> for pairs of commutative ops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800" dirty="0" smtClean="0"/>
              <a:t>Reports observed cache-conflicts</a:t>
            </a:r>
          </a:p>
          <a:p>
            <a:endParaRPr lang="en-US" sz="2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692" y="924191"/>
            <a:ext cx="5568696" cy="5516894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6097588" y="2434821"/>
            <a:ext cx="4841694" cy="238627"/>
          </a:xfrm>
          <a:prstGeom prst="roundRect">
            <a:avLst/>
          </a:prstGeom>
          <a:noFill/>
          <a:ln w="412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rot="5400000">
            <a:off x="10090265" y="1896075"/>
            <a:ext cx="1393795" cy="221942"/>
          </a:xfrm>
          <a:prstGeom prst="roundRect">
            <a:avLst/>
          </a:prstGeom>
          <a:noFill/>
          <a:ln w="412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093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0"/>
            <a:ext cx="12192001" cy="782523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Conflict-freedom for commutative ops on Linux ext4 : </a:t>
            </a:r>
            <a:r>
              <a:rPr lang="en-US" sz="4000" b="1" dirty="0" smtClean="0"/>
              <a:t>65%</a:t>
            </a:r>
            <a:endParaRPr lang="en-US" sz="4000" b="1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655" y="885422"/>
            <a:ext cx="5572737" cy="5547056"/>
          </a:xfrm>
        </p:spPr>
      </p:pic>
      <p:sp>
        <p:nvSpPr>
          <p:cNvPr id="5" name="Rounded Rectangle 4"/>
          <p:cNvSpPr/>
          <p:nvPr/>
        </p:nvSpPr>
        <p:spPr>
          <a:xfrm>
            <a:off x="3468689" y="2349097"/>
            <a:ext cx="774699" cy="236942"/>
          </a:xfrm>
          <a:prstGeom prst="roundRect">
            <a:avLst/>
          </a:prstGeom>
          <a:noFill/>
          <a:ln w="412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 rot="5400000">
            <a:off x="7814453" y="1389698"/>
            <a:ext cx="763462" cy="288977"/>
          </a:xfrm>
          <a:prstGeom prst="roundRect">
            <a:avLst/>
          </a:prstGeom>
          <a:noFill/>
          <a:ln w="412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8054923" y="2349097"/>
            <a:ext cx="288977" cy="236942"/>
          </a:xfrm>
          <a:prstGeom prst="roundRect">
            <a:avLst/>
          </a:prstGeom>
          <a:noFill/>
          <a:ln w="412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9656699" y="2231591"/>
            <a:ext cx="881386" cy="70889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138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8569236" y="2500920"/>
            <a:ext cx="944380" cy="5809"/>
          </a:xfrm>
          <a:prstGeom prst="straightConnector1">
            <a:avLst/>
          </a:prstGeom>
          <a:ln w="603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1715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2" animBg="1"/>
      <p:bldP spid="6" grpId="2" animBg="1"/>
      <p:bldP spid="9" grpId="2" animBg="1"/>
      <p:bldP spid="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782523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Conflict-freedom for commutative ops on </a:t>
            </a:r>
            <a:r>
              <a:rPr lang="en-US" sz="4000" dirty="0" err="1" smtClean="0"/>
              <a:t>ScaleFS</a:t>
            </a:r>
            <a:r>
              <a:rPr lang="en-US" sz="4000" dirty="0" smtClean="0"/>
              <a:t>: </a:t>
            </a:r>
            <a:r>
              <a:rPr lang="en-US" sz="4000" b="1" dirty="0" smtClean="0"/>
              <a:t>99.2%</a:t>
            </a:r>
            <a:endParaRPr lang="en-US" sz="4000" b="1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6686" y="782523"/>
            <a:ext cx="5572737" cy="5701339"/>
          </a:xfrm>
        </p:spPr>
      </p:pic>
    </p:spTree>
    <p:extLst>
      <p:ext uri="{BB962C8B-B14F-4D97-AF65-F5344CB8AC3E}">
        <p14:creationId xmlns:p14="http://schemas.microsoft.com/office/powerpoint/2010/main" val="2135645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782523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Conflict-freedom for commutative ops on </a:t>
            </a:r>
            <a:r>
              <a:rPr lang="en-US" sz="4000" dirty="0" err="1" smtClean="0"/>
              <a:t>ScaleFS</a:t>
            </a:r>
            <a:r>
              <a:rPr lang="en-US" sz="4000" dirty="0" smtClean="0"/>
              <a:t>: </a:t>
            </a:r>
            <a:r>
              <a:rPr lang="en-US" sz="4000" b="1" dirty="0" smtClean="0"/>
              <a:t>99.2%</a:t>
            </a:r>
            <a:endParaRPr lang="en-US" sz="4000" b="1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330" y="782523"/>
            <a:ext cx="5572737" cy="5701339"/>
          </a:xfrm>
        </p:spPr>
      </p:pic>
      <p:sp>
        <p:nvSpPr>
          <p:cNvPr id="3" name="TextBox 2"/>
          <p:cNvSpPr txBox="1"/>
          <p:nvPr/>
        </p:nvSpPr>
        <p:spPr>
          <a:xfrm>
            <a:off x="7065398" y="1416853"/>
            <a:ext cx="512660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Why not 100% conflict-free?</a:t>
            </a:r>
          </a:p>
          <a:p>
            <a:pPr marL="285750" indent="-285750">
              <a:buFont typeface="Arial" charset="0"/>
              <a:buChar char="•"/>
            </a:pPr>
            <a:endParaRPr lang="en-US" sz="3200" dirty="0"/>
          </a:p>
          <a:p>
            <a:pPr marL="285750" indent="-285750">
              <a:buFont typeface="Arial" charset="0"/>
              <a:buChar char="•"/>
            </a:pPr>
            <a:r>
              <a:rPr lang="en-US" sz="3200" dirty="0"/>
              <a:t>Tradeoff </a:t>
            </a:r>
            <a:r>
              <a:rPr lang="en-US" sz="3200" dirty="0" smtClean="0"/>
              <a:t>scalability for performance</a:t>
            </a:r>
            <a:endParaRPr lang="en-US" sz="3200" dirty="0"/>
          </a:p>
          <a:p>
            <a:pPr marL="285750" indent="-285750">
              <a:buFont typeface="Arial" charset="0"/>
              <a:buChar char="•"/>
            </a:pPr>
            <a:endParaRPr lang="en-US" sz="3200" dirty="0" smtClean="0"/>
          </a:p>
          <a:p>
            <a:pPr marL="285750" indent="-285750">
              <a:buFont typeface="Arial" charset="0"/>
              <a:buChar char="•"/>
            </a:pPr>
            <a:r>
              <a:rPr lang="en-US" sz="3200" dirty="0" smtClean="0"/>
              <a:t>Probabilistic conflicts</a:t>
            </a:r>
          </a:p>
        </p:txBody>
      </p:sp>
    </p:spTree>
    <p:extLst>
      <p:ext uri="{BB962C8B-B14F-4D97-AF65-F5344CB8AC3E}">
        <p14:creationId xmlns:p14="http://schemas.microsoft.com/office/powerpoint/2010/main" val="3561312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839788" y="0"/>
            <a:ext cx="10515600" cy="7825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Evaluation summary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9788" y="843829"/>
            <a:ext cx="10515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200" b="1" dirty="0"/>
          </a:p>
          <a:p>
            <a:pPr marL="457200" indent="-457200">
              <a:buFont typeface="Arial" charset="0"/>
              <a:buChar char="•"/>
            </a:pPr>
            <a:r>
              <a:rPr lang="en-US" sz="3200" b="1" dirty="0" err="1" smtClean="0"/>
              <a:t>ScaleFS</a:t>
            </a:r>
            <a:r>
              <a:rPr lang="en-US" sz="3200" b="1" dirty="0" smtClean="0"/>
              <a:t> scales well on an 80 core machine</a:t>
            </a:r>
            <a:endParaRPr lang="en-US" sz="3200" dirty="0" smtClean="0"/>
          </a:p>
          <a:p>
            <a:pPr marL="457200" indent="-457200">
              <a:buFont typeface="Arial" charset="0"/>
              <a:buChar char="•"/>
            </a:pPr>
            <a:endParaRPr lang="en-US" sz="3200" dirty="0" smtClean="0"/>
          </a:p>
          <a:p>
            <a:pPr marL="457200" indent="-457200">
              <a:buFont typeface="Arial" charset="0"/>
              <a:buChar char="•"/>
            </a:pPr>
            <a:r>
              <a:rPr lang="en-US" sz="3200" b="1" dirty="0" smtClean="0"/>
              <a:t>Commuter reports 99.2% conflict-freedom on </a:t>
            </a:r>
            <a:r>
              <a:rPr lang="en-US" sz="3200" b="1" dirty="0" err="1" smtClean="0"/>
              <a:t>ScaleFS</a:t>
            </a:r>
            <a:endParaRPr lang="en-US" sz="3200" b="1" dirty="0" smtClean="0"/>
          </a:p>
          <a:p>
            <a:pPr marL="914400" lvl="1" indent="-457200">
              <a:buFont typeface="Arial" charset="0"/>
              <a:buChar char="•"/>
            </a:pPr>
            <a:r>
              <a:rPr lang="en-US" sz="3200" dirty="0" smtClean="0"/>
              <a:t>Workload/machine independent</a:t>
            </a:r>
          </a:p>
          <a:p>
            <a:pPr marL="914400" lvl="1" indent="-457200">
              <a:buFont typeface="Arial" charset="0"/>
              <a:buChar char="•"/>
            </a:pPr>
            <a:r>
              <a:rPr lang="en-US" sz="3200" dirty="0" smtClean="0"/>
              <a:t>Suggests scalability beyond our experimental setup and benchmarks</a:t>
            </a:r>
          </a:p>
        </p:txBody>
      </p:sp>
    </p:spTree>
    <p:extLst>
      <p:ext uri="{BB962C8B-B14F-4D97-AF65-F5344CB8AC3E}">
        <p14:creationId xmlns:p14="http://schemas.microsoft.com/office/powerpoint/2010/main" val="755519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839788" y="-93933"/>
            <a:ext cx="10515600" cy="7825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52770" y="701319"/>
            <a:ext cx="11489635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Scalability studies: </a:t>
            </a:r>
            <a:r>
              <a:rPr lang="en-US" sz="3200" dirty="0" err="1" smtClean="0"/>
              <a:t>FxMark</a:t>
            </a:r>
            <a:r>
              <a:rPr lang="en-US" sz="3200" dirty="0" smtClean="0"/>
              <a:t> [USENIX ’16], Linux Scalability [OSDI ’10]</a:t>
            </a:r>
          </a:p>
          <a:p>
            <a:pPr marL="457200" indent="-457200">
              <a:buFont typeface="Arial" charset="0"/>
              <a:buChar char="•"/>
            </a:pPr>
            <a:endParaRPr lang="en-US" b="1" dirty="0" smtClean="0"/>
          </a:p>
          <a:p>
            <a:r>
              <a:rPr lang="en-US" sz="3200" b="1" dirty="0"/>
              <a:t>Scaling file systems using </a:t>
            </a:r>
            <a:r>
              <a:rPr lang="en-US" sz="3200" b="1" dirty="0" err="1"/>
              <a:t>sharding</a:t>
            </a:r>
            <a:r>
              <a:rPr lang="en-US" sz="3200" b="1" dirty="0"/>
              <a:t>:</a:t>
            </a:r>
          </a:p>
          <a:p>
            <a:pPr marL="914400" lvl="1" indent="-457200">
              <a:buFont typeface="Arial" charset="0"/>
              <a:buChar char="•"/>
            </a:pPr>
            <a:r>
              <a:rPr lang="en-US" sz="3200" dirty="0"/>
              <a:t>Hare [</a:t>
            </a:r>
            <a:r>
              <a:rPr lang="en-US" sz="3200" dirty="0" err="1"/>
              <a:t>Eurosys</a:t>
            </a:r>
            <a:r>
              <a:rPr lang="en-US" sz="3200" dirty="0"/>
              <a:t> ’15], </a:t>
            </a:r>
            <a:r>
              <a:rPr lang="en-US" sz="3200" dirty="0" err="1"/>
              <a:t>SpanFS</a:t>
            </a:r>
            <a:r>
              <a:rPr lang="en-US" sz="3200" dirty="0"/>
              <a:t> [USENIX ’15]</a:t>
            </a:r>
          </a:p>
          <a:p>
            <a:endParaRPr lang="en-US" b="1" dirty="0" smtClean="0"/>
          </a:p>
          <a:p>
            <a:r>
              <a:rPr lang="en-US" sz="3200" b="1" dirty="0" err="1" smtClean="0"/>
              <a:t>ScaleFS</a:t>
            </a:r>
            <a:r>
              <a:rPr lang="en-US" sz="3200" b="1" dirty="0" smtClean="0"/>
              <a:t> uses similar techniques:</a:t>
            </a:r>
          </a:p>
          <a:p>
            <a:pPr marL="914400" lvl="1" indent="-457200">
              <a:buFont typeface="Arial" charset="0"/>
              <a:buChar char="•"/>
            </a:pPr>
            <a:r>
              <a:rPr lang="en-US" sz="3200" dirty="0" smtClean="0"/>
              <a:t>Operation Logging:</a:t>
            </a:r>
            <a:r>
              <a:rPr lang="en-US" sz="3200" b="1" dirty="0" smtClean="0"/>
              <a:t> </a:t>
            </a:r>
            <a:r>
              <a:rPr lang="en-US" sz="3200" dirty="0" err="1" smtClean="0"/>
              <a:t>OpLog</a:t>
            </a:r>
            <a:r>
              <a:rPr lang="en-US" sz="3200" dirty="0" smtClean="0"/>
              <a:t> [CSAIL TR ’14]</a:t>
            </a:r>
          </a:p>
          <a:p>
            <a:pPr marL="914400" lvl="1" indent="-457200">
              <a:buFont typeface="Arial" charset="0"/>
              <a:buChar char="•"/>
            </a:pPr>
            <a:r>
              <a:rPr lang="en-US" sz="3200" dirty="0" smtClean="0"/>
              <a:t>Per-</a:t>
            </a:r>
            <a:r>
              <a:rPr lang="en-US" sz="3200" dirty="0" err="1" smtClean="0"/>
              <a:t>inode</a:t>
            </a:r>
            <a:r>
              <a:rPr lang="en-US" sz="3200" dirty="0"/>
              <a:t> </a:t>
            </a:r>
            <a:r>
              <a:rPr lang="en-US" sz="3200" dirty="0" smtClean="0"/>
              <a:t>/ Per-core logs :</a:t>
            </a:r>
          </a:p>
          <a:p>
            <a:pPr marL="1371600" lvl="2" indent="-457200">
              <a:buFont typeface="Arial" charset="0"/>
              <a:buChar char="•"/>
            </a:pPr>
            <a:r>
              <a:rPr lang="en-US" sz="3200" dirty="0" smtClean="0"/>
              <a:t>NOVA [FAST ’16], </a:t>
            </a:r>
            <a:r>
              <a:rPr lang="en-US" sz="3200" dirty="0" err="1" smtClean="0"/>
              <a:t>iJournaling</a:t>
            </a:r>
            <a:r>
              <a:rPr lang="en-US" sz="3200" dirty="0"/>
              <a:t> </a:t>
            </a:r>
            <a:r>
              <a:rPr lang="en-US" sz="3200" dirty="0" smtClean="0"/>
              <a:t>[USENIX ’17], Strata [SOSP ’17]</a:t>
            </a:r>
          </a:p>
          <a:p>
            <a:pPr marL="914400" lvl="1" indent="-457200">
              <a:buFont typeface="Arial" charset="0"/>
              <a:buChar char="•"/>
            </a:pPr>
            <a:r>
              <a:rPr lang="en-US" sz="3200" dirty="0" smtClean="0"/>
              <a:t>Decoupling in-memory and on-disk representations:</a:t>
            </a:r>
          </a:p>
          <a:p>
            <a:pPr marL="1371600" lvl="2" indent="-457200">
              <a:buFont typeface="Arial" charset="0"/>
              <a:buChar char="•"/>
            </a:pPr>
            <a:r>
              <a:rPr lang="en-US" sz="3200" dirty="0" smtClean="0"/>
              <a:t>Linux </a:t>
            </a:r>
            <a:r>
              <a:rPr lang="en-US" sz="3200" dirty="0" err="1" smtClean="0"/>
              <a:t>dcache</a:t>
            </a:r>
            <a:r>
              <a:rPr lang="en-US" sz="3200" dirty="0" smtClean="0"/>
              <a:t>, </a:t>
            </a:r>
            <a:r>
              <a:rPr lang="en-US" sz="3200" dirty="0" err="1" smtClean="0"/>
              <a:t>ReconFS</a:t>
            </a:r>
            <a:r>
              <a:rPr lang="en-US" sz="3200" dirty="0"/>
              <a:t> </a:t>
            </a:r>
            <a:r>
              <a:rPr lang="en-US" sz="3200" dirty="0" smtClean="0"/>
              <a:t>[FAST ’14]  </a:t>
            </a:r>
          </a:p>
          <a:p>
            <a:pPr marL="914400" lvl="1" indent="-457200">
              <a:buFont typeface="Arial" charset="0"/>
              <a:buChar char="•"/>
            </a:pPr>
            <a:endParaRPr lang="en-US" dirty="0" smtClean="0"/>
          </a:p>
          <a:p>
            <a:r>
              <a:rPr lang="en-US" sz="3200" b="1" dirty="0" err="1"/>
              <a:t>ScaleFS</a:t>
            </a:r>
            <a:r>
              <a:rPr lang="en-US" sz="3200" b="1" dirty="0"/>
              <a:t> focus : Achieve scalability by avoiding cache-line </a:t>
            </a:r>
            <a:r>
              <a:rPr lang="en-US" sz="3200" b="1" dirty="0" smtClean="0"/>
              <a:t>conflicts</a:t>
            </a:r>
            <a:endParaRPr lang="en-US" sz="3200" b="1" dirty="0"/>
          </a:p>
          <a:p>
            <a:pPr marL="457200" indent="-457200">
              <a:buFont typeface="Arial" charset="0"/>
              <a:buChar char="•"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036208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839788" y="0"/>
            <a:ext cx="10515600" cy="7825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15144" y="539503"/>
            <a:ext cx="996488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200" b="1" dirty="0"/>
          </a:p>
          <a:p>
            <a:r>
              <a:rPr lang="en-US" sz="3200" dirty="0" err="1" smtClean="0"/>
              <a:t>ScaleFS</a:t>
            </a:r>
            <a:r>
              <a:rPr lang="en-US" sz="3200" dirty="0" smtClean="0"/>
              <a:t> </a:t>
            </a:r>
            <a:r>
              <a:rPr lang="mr-IN" sz="3200" dirty="0" smtClean="0"/>
              <a:t>–</a:t>
            </a:r>
            <a:r>
              <a:rPr lang="en-US" sz="3200" dirty="0" smtClean="0"/>
              <a:t> a novel file system design for multicore scalability</a:t>
            </a:r>
          </a:p>
          <a:p>
            <a:pPr marL="914400" lvl="1" indent="-457200">
              <a:buFont typeface="Arial" charset="0"/>
              <a:buChar char="•"/>
            </a:pPr>
            <a:r>
              <a:rPr lang="en-US" sz="3200" dirty="0" smtClean="0"/>
              <a:t>Two separate file systems : </a:t>
            </a:r>
            <a:r>
              <a:rPr lang="en-US" sz="3200" dirty="0" err="1" smtClean="0"/>
              <a:t>MemFS</a:t>
            </a:r>
            <a:r>
              <a:rPr lang="en-US" sz="3200" dirty="0" smtClean="0"/>
              <a:t> and </a:t>
            </a:r>
            <a:r>
              <a:rPr lang="en-US" sz="3200" dirty="0" err="1" smtClean="0"/>
              <a:t>DiskFS</a:t>
            </a:r>
            <a:endParaRPr lang="en-US" sz="3200" dirty="0" smtClean="0"/>
          </a:p>
          <a:p>
            <a:pPr marL="914400" lvl="1" indent="-457200">
              <a:buFont typeface="Arial" charset="0"/>
              <a:buChar char="•"/>
            </a:pPr>
            <a:r>
              <a:rPr lang="en-US" sz="3200" dirty="0" smtClean="0"/>
              <a:t>Per-core operation logs</a:t>
            </a:r>
          </a:p>
          <a:p>
            <a:pPr marL="914400" lvl="1" indent="-457200">
              <a:buFont typeface="Arial" charset="0"/>
              <a:buChar char="•"/>
            </a:pPr>
            <a:r>
              <a:rPr lang="en-US" sz="3200" dirty="0" smtClean="0"/>
              <a:t>Ordering using Time Stamp Counters</a:t>
            </a:r>
          </a:p>
          <a:p>
            <a:pPr marL="914400" lvl="1" indent="-457200">
              <a:buFont typeface="Arial" charset="0"/>
              <a:buChar char="•"/>
            </a:pPr>
            <a:endParaRPr lang="en-US" sz="3200" dirty="0" smtClean="0"/>
          </a:p>
          <a:p>
            <a:r>
              <a:rPr lang="en-US" sz="3200" dirty="0" err="1" smtClean="0"/>
              <a:t>ScaleFS</a:t>
            </a:r>
            <a:r>
              <a:rPr lang="en-US" sz="3200" dirty="0" smtClean="0"/>
              <a:t> scales 35x-60x on an 80 core machine</a:t>
            </a:r>
          </a:p>
          <a:p>
            <a:pPr marL="457200" indent="-457200">
              <a:buFont typeface="Arial" charset="0"/>
              <a:buChar char="•"/>
            </a:pPr>
            <a:endParaRPr lang="en-US" sz="3200" dirty="0" smtClean="0"/>
          </a:p>
          <a:p>
            <a:r>
              <a:rPr lang="en-US" sz="3200" dirty="0" err="1" smtClean="0"/>
              <a:t>ScaleFS</a:t>
            </a:r>
            <a:r>
              <a:rPr lang="en-US" sz="3200" dirty="0" smtClean="0"/>
              <a:t> </a:t>
            </a:r>
            <a:r>
              <a:rPr lang="en-US" sz="3200" dirty="0"/>
              <a:t>is conflict-free for 99.2% of </a:t>
            </a:r>
            <a:r>
              <a:rPr lang="en-US" sz="3200" dirty="0" err="1"/>
              <a:t>testcases</a:t>
            </a:r>
            <a:r>
              <a:rPr lang="en-US" sz="3200" dirty="0"/>
              <a:t> in </a:t>
            </a:r>
            <a:r>
              <a:rPr lang="en-US" sz="3200" dirty="0" smtClean="0"/>
              <a:t>Commuter</a:t>
            </a:r>
            <a:endParaRPr lang="en-US" sz="3200" dirty="0"/>
          </a:p>
          <a:p>
            <a:pPr marL="457200" indent="-457200">
              <a:buFont typeface="Arial" charset="0"/>
              <a:buChar char="•"/>
            </a:pPr>
            <a:endParaRPr lang="en-US" sz="3200" dirty="0" smtClean="0">
              <a:hlinkClick r:id="rId3"/>
            </a:endParaRPr>
          </a:p>
          <a:p>
            <a:pPr algn="ctr"/>
            <a:r>
              <a:rPr lang="en-US" sz="3200" dirty="0" smtClean="0">
                <a:hlinkClick r:id="rId3"/>
              </a:rPr>
              <a:t>https</a:t>
            </a:r>
            <a:r>
              <a:rPr lang="en-US" sz="3200" dirty="0">
                <a:hlinkClick r:id="rId3"/>
              </a:rPr>
              <a:t>://</a:t>
            </a:r>
            <a:r>
              <a:rPr lang="en-US" sz="3200" dirty="0" smtClean="0">
                <a:hlinkClick r:id="rId3"/>
              </a:rPr>
              <a:t>github.com/mit-pdos/scalefs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998388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0952" y="144231"/>
            <a:ext cx="10515600" cy="724363"/>
          </a:xfrm>
        </p:spPr>
        <p:txBody>
          <a:bodyPr/>
          <a:lstStyle/>
          <a:p>
            <a:pPr algn="ctr"/>
            <a:r>
              <a:rPr lang="en-US" dirty="0" smtClean="0"/>
              <a:t>Concurrent file creation in Linux ext4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140145" y="2250625"/>
            <a:ext cx="9859976" cy="448773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72705" y="2767759"/>
            <a:ext cx="8994856" cy="365493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tx1"/>
              </a:solidFill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17668"/>
              </p:ext>
            </p:extLst>
          </p:nvPr>
        </p:nvGraphicFramePr>
        <p:xfrm>
          <a:off x="4593076" y="3658260"/>
          <a:ext cx="1455957" cy="2010077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{E8B1032C-EA38-4F05-BA0D-38AFFFC7BED3}</a:tableStyleId>
              </a:tblPr>
              <a:tblGrid>
                <a:gridCol w="1455957"/>
              </a:tblGrid>
              <a:tr h="2010077">
                <a:tc>
                  <a:txBody>
                    <a:bodyPr/>
                    <a:lstStyle/>
                    <a:p>
                      <a:pPr algn="ctr"/>
                      <a:endParaRPr lang="en-US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3592257" y="2311341"/>
            <a:ext cx="3407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MEMORY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539014" y="878957"/>
            <a:ext cx="28097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latin typeface="Andale Mono" charset="0"/>
                <a:ea typeface="Andale Mono" charset="0"/>
                <a:cs typeface="Andale Mono" charset="0"/>
              </a:rPr>
              <a:t>creat</a:t>
            </a:r>
            <a:r>
              <a:rPr lang="en-US" sz="2000" b="1" dirty="0" smtClean="0">
                <a:latin typeface="Andale Mono" charset="0"/>
                <a:ea typeface="Andale Mono" charset="0"/>
                <a:cs typeface="Andale Mono" charset="0"/>
              </a:rPr>
              <a:t>(</a:t>
            </a:r>
            <a:r>
              <a:rPr lang="en-US" sz="2000" b="1" dirty="0" err="1" smtClean="0">
                <a:latin typeface="Andale Mono" charset="0"/>
                <a:ea typeface="Andale Mono" charset="0"/>
                <a:cs typeface="Andale Mono" charset="0"/>
              </a:rPr>
              <a:t>dirA</a:t>
            </a:r>
            <a:r>
              <a:rPr lang="en-US" sz="2000" b="1" dirty="0" smtClean="0">
                <a:latin typeface="Andale Mono" charset="0"/>
                <a:ea typeface="Andale Mono" charset="0"/>
                <a:cs typeface="Andale Mono" charset="0"/>
              </a:rPr>
              <a:t>/file1)</a:t>
            </a:r>
            <a:endParaRPr lang="en-US" sz="2000" b="1" dirty="0">
              <a:latin typeface="Andale Mono" charset="0"/>
              <a:ea typeface="Andale Mono" charset="0"/>
              <a:cs typeface="Andale Mono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031359" y="1279067"/>
            <a:ext cx="1710927" cy="519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CORE 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295871" y="871082"/>
            <a:ext cx="28127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latin typeface="Andale Mono" charset="0"/>
                <a:ea typeface="Andale Mono" charset="0"/>
                <a:cs typeface="Andale Mono" charset="0"/>
              </a:rPr>
              <a:t>creat</a:t>
            </a:r>
            <a:r>
              <a:rPr lang="en-US" sz="2000" b="1" dirty="0" smtClean="0">
                <a:latin typeface="Andale Mono" charset="0"/>
                <a:ea typeface="Andale Mono" charset="0"/>
                <a:cs typeface="Andale Mono" charset="0"/>
              </a:rPr>
              <a:t>(</a:t>
            </a:r>
            <a:r>
              <a:rPr lang="en-US" sz="2000" b="1" dirty="0" err="1" smtClean="0">
                <a:latin typeface="Andale Mono" charset="0"/>
                <a:ea typeface="Andale Mono" charset="0"/>
                <a:cs typeface="Andale Mono" charset="0"/>
              </a:rPr>
              <a:t>dirA</a:t>
            </a:r>
            <a:r>
              <a:rPr lang="en-US" sz="2000" b="1" dirty="0" smtClean="0">
                <a:latin typeface="Andale Mono" charset="0"/>
                <a:ea typeface="Andale Mono" charset="0"/>
                <a:cs typeface="Andale Mono" charset="0"/>
              </a:rPr>
              <a:t>/file2)</a:t>
            </a:r>
            <a:endParaRPr lang="en-US" sz="2000" b="1" dirty="0">
              <a:latin typeface="Andale Mono" charset="0"/>
              <a:ea typeface="Andale Mono" charset="0"/>
              <a:cs typeface="Andale Mono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10184914" y="2246053"/>
            <a:ext cx="1793566" cy="448773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/>
          </p:nvPr>
        </p:nvGraphicFramePr>
        <p:xfrm>
          <a:off x="10767524" y="3436960"/>
          <a:ext cx="624114" cy="2914058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24114"/>
              </a:tblGrid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10405425" y="2975295"/>
            <a:ext cx="134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Journal</a:t>
            </a:r>
            <a:endParaRPr lang="en-US" sz="24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9815326" y="2246053"/>
            <a:ext cx="2532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DISK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5744811" y="1274645"/>
            <a:ext cx="1710927" cy="519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CORE 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6" name="Down Arrow 25"/>
          <p:cNvSpPr/>
          <p:nvPr/>
        </p:nvSpPr>
        <p:spPr>
          <a:xfrm rot="20219045">
            <a:off x="3923770" y="1873641"/>
            <a:ext cx="292886" cy="1151034"/>
          </a:xfrm>
          <a:prstGeom prst="downArrow">
            <a:avLst/>
          </a:prstGeom>
          <a:solidFill>
            <a:schemeClr val="tx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Down Arrow 63"/>
          <p:cNvSpPr/>
          <p:nvPr/>
        </p:nvSpPr>
        <p:spPr>
          <a:xfrm rot="1331390">
            <a:off x="6330220" y="1856616"/>
            <a:ext cx="275102" cy="1170912"/>
          </a:xfrm>
          <a:prstGeom prst="downArrow">
            <a:avLst/>
          </a:prstGeom>
          <a:solidFill>
            <a:schemeClr val="tx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4205267" y="3255662"/>
            <a:ext cx="2231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/>
              <a:t>dirA’s</a:t>
            </a:r>
            <a:r>
              <a:rPr lang="en-US" sz="2400" b="1" dirty="0" smtClean="0"/>
              <a:t> block</a:t>
            </a:r>
            <a:endParaRPr lang="en-US" sz="2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4535948" y="2721728"/>
            <a:ext cx="1513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/>
              <a:t>ext4</a:t>
            </a:r>
            <a:endParaRPr lang="en-US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439445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0952" y="144231"/>
            <a:ext cx="10515600" cy="7243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Block contention limits scalability of file creation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140145" y="2250625"/>
            <a:ext cx="9859976" cy="448773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72705" y="2767759"/>
            <a:ext cx="8994856" cy="365493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592257" y="2311341"/>
            <a:ext cx="3407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MEMORY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539014" y="878957"/>
            <a:ext cx="28097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latin typeface="Andale Mono" charset="0"/>
                <a:ea typeface="Andale Mono" charset="0"/>
                <a:cs typeface="Andale Mono" charset="0"/>
              </a:rPr>
              <a:t>creat</a:t>
            </a:r>
            <a:r>
              <a:rPr lang="en-US" sz="2000" b="1" dirty="0" smtClean="0">
                <a:latin typeface="Andale Mono" charset="0"/>
                <a:ea typeface="Andale Mono" charset="0"/>
                <a:cs typeface="Andale Mono" charset="0"/>
              </a:rPr>
              <a:t>(</a:t>
            </a:r>
            <a:r>
              <a:rPr lang="en-US" sz="2000" b="1" dirty="0" err="1" smtClean="0">
                <a:latin typeface="Andale Mono" charset="0"/>
                <a:ea typeface="Andale Mono" charset="0"/>
                <a:cs typeface="Andale Mono" charset="0"/>
              </a:rPr>
              <a:t>dirA</a:t>
            </a:r>
            <a:r>
              <a:rPr lang="en-US" sz="2000" b="1" dirty="0" smtClean="0">
                <a:latin typeface="Andale Mono" charset="0"/>
                <a:ea typeface="Andale Mono" charset="0"/>
                <a:cs typeface="Andale Mono" charset="0"/>
              </a:rPr>
              <a:t>/file1)</a:t>
            </a:r>
            <a:endParaRPr lang="en-US" sz="2000" b="1" dirty="0">
              <a:latin typeface="Andale Mono" charset="0"/>
              <a:ea typeface="Andale Mono" charset="0"/>
              <a:cs typeface="Andale Mono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031359" y="1279067"/>
            <a:ext cx="1710927" cy="519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CORE 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295871" y="871082"/>
            <a:ext cx="28127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latin typeface="Andale Mono" charset="0"/>
                <a:ea typeface="Andale Mono" charset="0"/>
                <a:cs typeface="Andale Mono" charset="0"/>
              </a:rPr>
              <a:t>creat</a:t>
            </a:r>
            <a:r>
              <a:rPr lang="en-US" sz="2000" b="1" dirty="0" smtClean="0">
                <a:latin typeface="Andale Mono" charset="0"/>
                <a:ea typeface="Andale Mono" charset="0"/>
                <a:cs typeface="Andale Mono" charset="0"/>
              </a:rPr>
              <a:t>(</a:t>
            </a:r>
            <a:r>
              <a:rPr lang="en-US" sz="2000" b="1" dirty="0" err="1" smtClean="0">
                <a:latin typeface="Andale Mono" charset="0"/>
                <a:ea typeface="Andale Mono" charset="0"/>
                <a:cs typeface="Andale Mono" charset="0"/>
              </a:rPr>
              <a:t>dirA</a:t>
            </a:r>
            <a:r>
              <a:rPr lang="en-US" sz="2000" b="1" dirty="0" smtClean="0">
                <a:latin typeface="Andale Mono" charset="0"/>
                <a:ea typeface="Andale Mono" charset="0"/>
                <a:cs typeface="Andale Mono" charset="0"/>
              </a:rPr>
              <a:t>/file2)</a:t>
            </a:r>
            <a:endParaRPr lang="en-US" sz="2000" b="1" dirty="0">
              <a:latin typeface="Andale Mono" charset="0"/>
              <a:ea typeface="Andale Mono" charset="0"/>
              <a:cs typeface="Andale Mono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10184914" y="2246053"/>
            <a:ext cx="1793566" cy="448773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/>
          </p:nvPr>
        </p:nvGraphicFramePr>
        <p:xfrm>
          <a:off x="10767524" y="3436960"/>
          <a:ext cx="624114" cy="2914058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24114"/>
              </a:tblGrid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10405425" y="2975295"/>
            <a:ext cx="134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Journal</a:t>
            </a:r>
            <a:endParaRPr lang="en-US" sz="24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9815326" y="2246053"/>
            <a:ext cx="2532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DISK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5744811" y="1274645"/>
            <a:ext cx="1710927" cy="519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CORE 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6" name="Down Arrow 25"/>
          <p:cNvSpPr/>
          <p:nvPr/>
        </p:nvSpPr>
        <p:spPr>
          <a:xfrm rot="20219045">
            <a:off x="3923770" y="1873641"/>
            <a:ext cx="292886" cy="1151034"/>
          </a:xfrm>
          <a:prstGeom prst="downArrow">
            <a:avLst/>
          </a:prstGeom>
          <a:solidFill>
            <a:schemeClr val="tx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Down Arrow 63"/>
          <p:cNvSpPr/>
          <p:nvPr/>
        </p:nvSpPr>
        <p:spPr>
          <a:xfrm rot="1331390">
            <a:off x="6330220" y="1856616"/>
            <a:ext cx="275102" cy="1170912"/>
          </a:xfrm>
          <a:prstGeom prst="downArrow">
            <a:avLst/>
          </a:prstGeom>
          <a:solidFill>
            <a:schemeClr val="tx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4535948" y="2721728"/>
            <a:ext cx="1513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/>
              <a:t>ext4</a:t>
            </a:r>
            <a:endParaRPr lang="en-US" sz="3200" b="1" dirty="0" smtClean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/>
          </p:nvPr>
        </p:nvGraphicFramePr>
        <p:xfrm>
          <a:off x="4593076" y="3658260"/>
          <a:ext cx="1455957" cy="2010077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{E8B1032C-EA38-4F05-BA0D-38AFFFC7BED3}</a:tableStyleId>
              </a:tblPr>
              <a:tblGrid>
                <a:gridCol w="1455957"/>
              </a:tblGrid>
              <a:tr h="2010077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file1 : 100</a:t>
                      </a:r>
                    </a:p>
                    <a:p>
                      <a:pPr algn="ctr"/>
                      <a:r>
                        <a:rPr lang="en-US" sz="2400" b="0" dirty="0" smtClean="0"/>
                        <a:t>file2 : 200</a:t>
                      </a:r>
                      <a:endParaRPr lang="en-US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4205267" y="3255662"/>
            <a:ext cx="2231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/>
              <a:t>dirA’s</a:t>
            </a:r>
            <a:r>
              <a:rPr lang="en-US" sz="2400" b="1" dirty="0" smtClean="0"/>
              <a:t> block</a:t>
            </a:r>
            <a:endParaRPr lang="en-US" sz="24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646826" y="5656570"/>
            <a:ext cx="91370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en-US" sz="3200" b="1" dirty="0" smtClean="0"/>
              <a:t>Contention on blocks limits scalability on 80 cores</a:t>
            </a:r>
          </a:p>
          <a:p>
            <a:pPr marL="457200" indent="-457200">
              <a:buFont typeface="Arial" charset="0"/>
              <a:buChar char="•"/>
            </a:pPr>
            <a:r>
              <a:rPr lang="en-US" sz="3200" b="1" dirty="0" smtClean="0"/>
              <a:t>Even apps not limited by disk I/O don’t scale</a:t>
            </a:r>
            <a:endParaRPr lang="en-US" sz="32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5880233" y="3676278"/>
            <a:ext cx="28672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Contends on the directory block!</a:t>
            </a:r>
          </a:p>
        </p:txBody>
      </p:sp>
    </p:spTree>
    <p:extLst>
      <p:ext uri="{BB962C8B-B14F-4D97-AF65-F5344CB8AC3E}">
        <p14:creationId xmlns:p14="http://schemas.microsoft.com/office/powerpoint/2010/main" val="209433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"/>
            <a:ext cx="10515600" cy="975946"/>
          </a:xfrm>
        </p:spPr>
        <p:txBody>
          <a:bodyPr/>
          <a:lstStyle/>
          <a:p>
            <a:pPr algn="ctr"/>
            <a:r>
              <a:rPr lang="en-US" dirty="0" smtClean="0"/>
              <a:t>Goal : Multicore </a:t>
            </a:r>
            <a:r>
              <a:rPr lang="en-US" dirty="0"/>
              <a:t>s</a:t>
            </a:r>
            <a:r>
              <a:rPr lang="en-US" dirty="0" smtClean="0"/>
              <a:t>calability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92316" y="1328257"/>
            <a:ext cx="11407366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Problem : Contention limits scalability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800" dirty="0" smtClean="0"/>
              <a:t>Contention involves cache-line conflicts</a:t>
            </a:r>
          </a:p>
          <a:p>
            <a:pPr marL="457200" indent="-457200">
              <a:buFont typeface="Arial" charset="0"/>
              <a:buChar char="•"/>
            </a:pPr>
            <a:endParaRPr lang="en-US" sz="2000" dirty="0" smtClean="0"/>
          </a:p>
          <a:p>
            <a:pPr marL="457200" indent="-457200">
              <a:buFont typeface="Arial" charset="0"/>
              <a:buChar char="•"/>
            </a:pPr>
            <a:endParaRPr lang="en-US" sz="2000" dirty="0" smtClean="0"/>
          </a:p>
          <a:p>
            <a:r>
              <a:rPr lang="en-US" sz="2800" b="1" dirty="0" smtClean="0"/>
              <a:t>Goal : Multicore scalability = No cache-line conflicts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800" dirty="0" smtClean="0"/>
              <a:t>Even a single contended cache-line can wreck scalability</a:t>
            </a:r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800" b="1" dirty="0" smtClean="0"/>
              <a:t>Commutative operations can be implemented without cache-line conflicts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800" dirty="0" smtClean="0"/>
              <a:t>[Scalable Commutativity Rule, Clements SOSP ’13]</a:t>
            </a:r>
            <a:endParaRPr lang="en-US" sz="2000" dirty="0" smtClean="0"/>
          </a:p>
          <a:p>
            <a:pPr marL="285750" indent="-285750">
              <a:buFont typeface="Arial" charset="0"/>
              <a:buChar char="•"/>
            </a:pPr>
            <a:endParaRPr lang="en-US" sz="2000" dirty="0" smtClean="0"/>
          </a:p>
          <a:p>
            <a:pPr marL="285750" indent="-285750">
              <a:buFont typeface="Arial" charset="0"/>
              <a:buChar char="•"/>
            </a:pPr>
            <a:endParaRPr lang="en-US" sz="2000" dirty="0" smtClean="0"/>
          </a:p>
          <a:p>
            <a:r>
              <a:rPr lang="en-US" sz="2800" b="1" dirty="0" smtClean="0"/>
              <a:t>How do we scale all commutative operations in file systems?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49080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0952" y="144231"/>
            <a:ext cx="10515600" cy="724363"/>
          </a:xfrm>
        </p:spPr>
        <p:txBody>
          <a:bodyPr/>
          <a:lstStyle/>
          <a:p>
            <a:pPr algn="ctr"/>
            <a:r>
              <a:rPr lang="en-US" dirty="0" err="1" smtClean="0"/>
              <a:t>ScaleFS</a:t>
            </a:r>
            <a:r>
              <a:rPr lang="en-US" dirty="0" smtClean="0"/>
              <a:t> approach: Two </a:t>
            </a:r>
            <a:r>
              <a:rPr lang="en-US" u="sng" dirty="0" smtClean="0"/>
              <a:t>separate</a:t>
            </a:r>
            <a:r>
              <a:rPr lang="en-US" dirty="0" smtClean="0"/>
              <a:t> file systems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140145" y="2250625"/>
            <a:ext cx="9859976" cy="448773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489577" y="2767759"/>
            <a:ext cx="3077984" cy="365493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56809" y="2767759"/>
            <a:ext cx="3081528" cy="36576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376396" y="2301929"/>
            <a:ext cx="3407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MEMORY</a:t>
            </a:r>
            <a:endParaRPr lang="en-US" sz="2800" b="1" dirty="0"/>
          </a:p>
        </p:txBody>
      </p: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019325"/>
              </p:ext>
            </p:extLst>
          </p:nvPr>
        </p:nvGraphicFramePr>
        <p:xfrm>
          <a:off x="968942" y="3995568"/>
          <a:ext cx="2257260" cy="15544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128630"/>
                <a:gridCol w="1128630"/>
              </a:tblGrid>
              <a:tr h="56541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Link Name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Inode</a:t>
                      </a:r>
                      <a:endParaRPr lang="en-US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number</a:t>
                      </a:r>
                      <a:endParaRPr lang="en-US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871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03871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3" name="Rounded Rectangle 32"/>
          <p:cNvSpPr/>
          <p:nvPr/>
        </p:nvSpPr>
        <p:spPr>
          <a:xfrm>
            <a:off x="10184914" y="2246053"/>
            <a:ext cx="1793566" cy="448773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/>
          </p:nvPr>
        </p:nvGraphicFramePr>
        <p:xfrm>
          <a:off x="10767524" y="3436960"/>
          <a:ext cx="624114" cy="2914058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24114"/>
              </a:tblGrid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10405425" y="2975295"/>
            <a:ext cx="134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Journal</a:t>
            </a:r>
            <a:endParaRPr lang="en-US" sz="24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9815326" y="2246053"/>
            <a:ext cx="2532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DISK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947572" y="3290979"/>
            <a:ext cx="22315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Block cache</a:t>
            </a:r>
            <a:endParaRPr lang="en-US" sz="20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1341030" y="2767758"/>
            <a:ext cx="1513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/>
              <a:t>MemFS</a:t>
            </a:r>
            <a:endParaRPr lang="en-US" sz="3200" b="1" dirty="0" smtClean="0"/>
          </a:p>
        </p:txBody>
      </p:sp>
      <p:sp>
        <p:nvSpPr>
          <p:cNvPr id="30" name="TextBox 29"/>
          <p:cNvSpPr txBox="1"/>
          <p:nvPr/>
        </p:nvSpPr>
        <p:spPr>
          <a:xfrm>
            <a:off x="7272026" y="2767759"/>
            <a:ext cx="1513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/>
              <a:t>DiskFS</a:t>
            </a:r>
            <a:endParaRPr lang="en-US" sz="3200" b="1" dirty="0" smtClean="0"/>
          </a:p>
        </p:txBody>
      </p:sp>
      <p:sp>
        <p:nvSpPr>
          <p:cNvPr id="37" name="TextBox 36"/>
          <p:cNvSpPr txBox="1"/>
          <p:nvPr/>
        </p:nvSpPr>
        <p:spPr>
          <a:xfrm>
            <a:off x="1030415" y="3353450"/>
            <a:ext cx="2231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Directories</a:t>
            </a:r>
          </a:p>
          <a:p>
            <a:pPr algn="ctr"/>
            <a:r>
              <a:rPr lang="en-US" sz="2000" b="1" dirty="0"/>
              <a:t>(</a:t>
            </a:r>
            <a:r>
              <a:rPr lang="en-US" sz="2000" b="1" dirty="0" smtClean="0"/>
              <a:t>as hash-tables)</a:t>
            </a:r>
            <a:endParaRPr lang="en-US" sz="20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38279" y="5604608"/>
            <a:ext cx="33185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Designed for</a:t>
            </a:r>
          </a:p>
          <a:p>
            <a:pPr algn="ctr"/>
            <a:r>
              <a:rPr lang="en-US" sz="2400" b="1" dirty="0" smtClean="0"/>
              <a:t>multicore scalability</a:t>
            </a:r>
            <a:endParaRPr lang="en-US" sz="24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6534427" y="5604607"/>
            <a:ext cx="30578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Designed for</a:t>
            </a:r>
          </a:p>
          <a:p>
            <a:pPr algn="ctr"/>
            <a:r>
              <a:rPr lang="en-US" sz="2400" b="1" dirty="0" smtClean="0"/>
              <a:t>durability</a:t>
            </a:r>
            <a:endParaRPr lang="en-US" sz="2400" b="1" dirty="0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4192558" y="4907261"/>
            <a:ext cx="1944842" cy="0"/>
          </a:xfrm>
          <a:prstGeom prst="straightConnector1">
            <a:avLst/>
          </a:prstGeom>
          <a:ln w="180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909220" y="4258534"/>
            <a:ext cx="21477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/>
              <a:t>f</a:t>
            </a:r>
            <a:r>
              <a:rPr lang="en-US" sz="2800" b="1" dirty="0" err="1" smtClean="0"/>
              <a:t>sync</a:t>
            </a:r>
            <a:endParaRPr lang="en-US" sz="2800" b="1" dirty="0"/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661881"/>
              </p:ext>
            </p:extLst>
          </p:nvPr>
        </p:nvGraphicFramePr>
        <p:xfrm>
          <a:off x="7450222" y="3691089"/>
          <a:ext cx="1226267" cy="1708051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{E8B1032C-EA38-4F05-BA0D-38AFFFC7BED3}</a:tableStyleId>
              </a:tblPr>
              <a:tblGrid>
                <a:gridCol w="1226267"/>
              </a:tblGrid>
              <a:tr h="1708051">
                <a:tc>
                  <a:txBody>
                    <a:bodyPr/>
                    <a:lstStyle/>
                    <a:p>
                      <a:pPr algn="ctr"/>
                      <a:endParaRPr lang="en-US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7844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0952" y="144231"/>
            <a:ext cx="10515600" cy="724363"/>
          </a:xfrm>
        </p:spPr>
        <p:txBody>
          <a:bodyPr/>
          <a:lstStyle/>
          <a:p>
            <a:pPr algn="ctr"/>
            <a:r>
              <a:rPr lang="en-US" dirty="0" smtClean="0"/>
              <a:t>Concurrent file creation scales in </a:t>
            </a:r>
            <a:r>
              <a:rPr lang="en-US" dirty="0" err="1" smtClean="0"/>
              <a:t>ScaleFS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140145" y="2250625"/>
            <a:ext cx="9859976" cy="448773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489577" y="2767759"/>
            <a:ext cx="3077984" cy="365493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56809" y="2767759"/>
            <a:ext cx="3081528" cy="36576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272026" y="2767759"/>
            <a:ext cx="1513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/>
              <a:t>DiskFS</a:t>
            </a:r>
            <a:endParaRPr lang="en-US" sz="3200" b="1" dirty="0" smtClean="0"/>
          </a:p>
        </p:txBody>
      </p:sp>
      <p:sp>
        <p:nvSpPr>
          <p:cNvPr id="32" name="TextBox 31"/>
          <p:cNvSpPr txBox="1"/>
          <p:nvPr/>
        </p:nvSpPr>
        <p:spPr>
          <a:xfrm>
            <a:off x="1341030" y="2767758"/>
            <a:ext cx="1513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/>
              <a:t>MemFS</a:t>
            </a:r>
            <a:endParaRPr lang="en-US" sz="3200" b="1" dirty="0" smtClean="0"/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/>
          </p:nvPr>
        </p:nvGraphicFramePr>
        <p:xfrm>
          <a:off x="7329154" y="3704777"/>
          <a:ext cx="1455957" cy="2010077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{E8B1032C-EA38-4F05-BA0D-38AFFFC7BED3}</a:tableStyleId>
              </a:tblPr>
              <a:tblGrid>
                <a:gridCol w="1455957"/>
              </a:tblGrid>
              <a:tr h="2010077">
                <a:tc>
                  <a:txBody>
                    <a:bodyPr/>
                    <a:lstStyle/>
                    <a:p>
                      <a:pPr algn="ctr"/>
                      <a:endParaRPr lang="en-US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>
            <p:extLst/>
          </p:nvPr>
        </p:nvGraphicFramePr>
        <p:xfrm>
          <a:off x="717094" y="3683874"/>
          <a:ext cx="2760956" cy="17742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380478"/>
                <a:gridCol w="1380478"/>
              </a:tblGrid>
              <a:tr h="54309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Link Name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Inode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Number</a:t>
                      </a:r>
                      <a:endParaRPr lang="en-US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4354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29770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335264" y="3276593"/>
            <a:ext cx="352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/>
              <a:t>dirA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-346221" y="774485"/>
            <a:ext cx="25528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latin typeface="Andale Mono" charset="0"/>
                <a:ea typeface="Andale Mono" charset="0"/>
                <a:cs typeface="Andale Mono" charset="0"/>
              </a:rPr>
              <a:t>c</a:t>
            </a:r>
            <a:r>
              <a:rPr lang="en-US" sz="2000" b="1" dirty="0" err="1" smtClean="0">
                <a:latin typeface="Andale Mono" charset="0"/>
                <a:ea typeface="Andale Mono" charset="0"/>
                <a:cs typeface="Andale Mono" charset="0"/>
              </a:rPr>
              <a:t>reat</a:t>
            </a:r>
            <a:endParaRPr lang="en-US" sz="2000" b="1" dirty="0" smtClean="0">
              <a:latin typeface="Andale Mono" charset="0"/>
              <a:ea typeface="Andale Mono" charset="0"/>
              <a:cs typeface="Andale Mono" charset="0"/>
            </a:endParaRPr>
          </a:p>
          <a:p>
            <a:pPr algn="ctr"/>
            <a:r>
              <a:rPr lang="en-US" sz="2000" b="1" dirty="0" smtClean="0">
                <a:latin typeface="Andale Mono" charset="0"/>
                <a:ea typeface="Andale Mono" charset="0"/>
                <a:cs typeface="Andale Mono" charset="0"/>
              </a:rPr>
              <a:t>(</a:t>
            </a:r>
            <a:r>
              <a:rPr lang="en-US" sz="2000" b="1" dirty="0" err="1" smtClean="0">
                <a:latin typeface="Andale Mono" charset="0"/>
                <a:ea typeface="Andale Mono" charset="0"/>
                <a:cs typeface="Andale Mono" charset="0"/>
              </a:rPr>
              <a:t>dirA</a:t>
            </a:r>
            <a:r>
              <a:rPr lang="en-US" sz="2000" b="1" dirty="0" smtClean="0">
                <a:latin typeface="Andale Mono" charset="0"/>
                <a:ea typeface="Andale Mono" charset="0"/>
                <a:cs typeface="Andale Mono" charset="0"/>
              </a:rPr>
              <a:t>/file1)</a:t>
            </a:r>
            <a:endParaRPr lang="en-US" sz="2000" b="1" dirty="0">
              <a:latin typeface="Andale Mono" charset="0"/>
              <a:ea typeface="Andale Mono" charset="0"/>
              <a:cs typeface="Andale Mono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79828" y="1472496"/>
            <a:ext cx="1710927" cy="519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CORE 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970008" y="792330"/>
            <a:ext cx="28127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latin typeface="Andale Mono" charset="0"/>
                <a:ea typeface="Andale Mono" charset="0"/>
                <a:cs typeface="Andale Mono" charset="0"/>
              </a:rPr>
              <a:t>c</a:t>
            </a:r>
            <a:r>
              <a:rPr lang="en-US" sz="2000" b="1" dirty="0" err="1" smtClean="0">
                <a:latin typeface="Andale Mono" charset="0"/>
                <a:ea typeface="Andale Mono" charset="0"/>
                <a:cs typeface="Andale Mono" charset="0"/>
              </a:rPr>
              <a:t>reat</a:t>
            </a:r>
            <a:endParaRPr lang="en-US" sz="2000" b="1" dirty="0" smtClean="0">
              <a:latin typeface="Andale Mono" charset="0"/>
              <a:ea typeface="Andale Mono" charset="0"/>
              <a:cs typeface="Andale Mono" charset="0"/>
            </a:endParaRPr>
          </a:p>
          <a:p>
            <a:pPr algn="ctr"/>
            <a:r>
              <a:rPr lang="en-US" sz="2000" b="1" dirty="0" smtClean="0">
                <a:latin typeface="Andale Mono" charset="0"/>
                <a:ea typeface="Andale Mono" charset="0"/>
                <a:cs typeface="Andale Mono" charset="0"/>
              </a:rPr>
              <a:t>(</a:t>
            </a:r>
            <a:r>
              <a:rPr lang="en-US" sz="2000" b="1" dirty="0" err="1" smtClean="0">
                <a:latin typeface="Andale Mono" charset="0"/>
                <a:ea typeface="Andale Mono" charset="0"/>
                <a:cs typeface="Andale Mono" charset="0"/>
              </a:rPr>
              <a:t>dirA</a:t>
            </a:r>
            <a:r>
              <a:rPr lang="en-US" sz="2000" b="1" dirty="0" smtClean="0">
                <a:latin typeface="Andale Mono" charset="0"/>
                <a:ea typeface="Andale Mono" charset="0"/>
                <a:cs typeface="Andale Mono" charset="0"/>
              </a:rPr>
              <a:t>/file2)</a:t>
            </a:r>
            <a:endParaRPr lang="en-US" sz="2000" b="1" dirty="0">
              <a:latin typeface="Andale Mono" charset="0"/>
              <a:ea typeface="Andale Mono" charset="0"/>
              <a:cs typeface="Andale Mono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10184914" y="2246053"/>
            <a:ext cx="1793566" cy="448773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/>
          </p:nvPr>
        </p:nvGraphicFramePr>
        <p:xfrm>
          <a:off x="10767524" y="3436960"/>
          <a:ext cx="624114" cy="2914058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24114"/>
              </a:tblGrid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10405425" y="2975295"/>
            <a:ext cx="134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Journal</a:t>
            </a:r>
            <a:endParaRPr lang="en-US" sz="24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9815326" y="2246053"/>
            <a:ext cx="2532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DISK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2520932" y="1480000"/>
            <a:ext cx="1710927" cy="519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CORE 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6" name="Down Arrow 25"/>
          <p:cNvSpPr/>
          <p:nvPr/>
        </p:nvSpPr>
        <p:spPr>
          <a:xfrm rot="20219045">
            <a:off x="950387" y="2060866"/>
            <a:ext cx="292886" cy="1151034"/>
          </a:xfrm>
          <a:prstGeom prst="downArrow">
            <a:avLst/>
          </a:prstGeom>
          <a:solidFill>
            <a:schemeClr val="tx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Down Arrow 63"/>
          <p:cNvSpPr/>
          <p:nvPr/>
        </p:nvSpPr>
        <p:spPr>
          <a:xfrm rot="1331390">
            <a:off x="2966681" y="2043842"/>
            <a:ext cx="275102" cy="1170912"/>
          </a:xfrm>
          <a:prstGeom prst="downArrow">
            <a:avLst/>
          </a:prstGeom>
          <a:solidFill>
            <a:schemeClr val="tx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6965108" y="3276593"/>
            <a:ext cx="2231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Block cache</a:t>
            </a:r>
            <a:endParaRPr lang="en-US" sz="24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3376396" y="2301929"/>
            <a:ext cx="3407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MEMORY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637008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0952" y="144231"/>
            <a:ext cx="10515600" cy="724363"/>
          </a:xfrm>
        </p:spPr>
        <p:txBody>
          <a:bodyPr/>
          <a:lstStyle/>
          <a:p>
            <a:pPr algn="ctr"/>
            <a:r>
              <a:rPr lang="en-US" dirty="0" smtClean="0"/>
              <a:t>Concurrent file creation scales in </a:t>
            </a:r>
            <a:r>
              <a:rPr lang="en-US" dirty="0" err="1" smtClean="0"/>
              <a:t>ScaleFS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140145" y="2250625"/>
            <a:ext cx="9859976" cy="448773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489577" y="2767759"/>
            <a:ext cx="3077984" cy="365493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56809" y="2767759"/>
            <a:ext cx="3081528" cy="36576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272026" y="2767759"/>
            <a:ext cx="1513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/>
              <a:t>DiskFS</a:t>
            </a:r>
            <a:endParaRPr lang="en-US" sz="3200" b="1" dirty="0" smtClean="0"/>
          </a:p>
        </p:txBody>
      </p:sp>
      <p:sp>
        <p:nvSpPr>
          <p:cNvPr id="32" name="TextBox 31"/>
          <p:cNvSpPr txBox="1"/>
          <p:nvPr/>
        </p:nvSpPr>
        <p:spPr>
          <a:xfrm>
            <a:off x="1341030" y="2767758"/>
            <a:ext cx="1513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/>
              <a:t>MemFS</a:t>
            </a:r>
            <a:endParaRPr lang="en-US" sz="3200" b="1" dirty="0" smtClean="0"/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/>
          </p:nvPr>
        </p:nvGraphicFramePr>
        <p:xfrm>
          <a:off x="7329154" y="3704777"/>
          <a:ext cx="1455957" cy="2010077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{E8B1032C-EA38-4F05-BA0D-38AFFFC7BED3}</a:tableStyleId>
              </a:tblPr>
              <a:tblGrid>
                <a:gridCol w="1455957"/>
              </a:tblGrid>
              <a:tr h="2010077">
                <a:tc>
                  <a:txBody>
                    <a:bodyPr/>
                    <a:lstStyle/>
                    <a:p>
                      <a:pPr algn="ctr"/>
                      <a:endParaRPr lang="en-US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>
            <p:extLst/>
          </p:nvPr>
        </p:nvGraphicFramePr>
        <p:xfrm>
          <a:off x="717094" y="3683874"/>
          <a:ext cx="2760956" cy="17742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380478"/>
                <a:gridCol w="1380478"/>
              </a:tblGrid>
              <a:tr h="54309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Link Name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Inode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Number</a:t>
                      </a:r>
                      <a:endParaRPr lang="en-US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4354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file1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2977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file2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335264" y="3276593"/>
            <a:ext cx="352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/>
              <a:t>dirA</a:t>
            </a:r>
            <a:endParaRPr lang="en-US" sz="2400" b="1" dirty="0"/>
          </a:p>
        </p:txBody>
      </p:sp>
      <p:sp>
        <p:nvSpPr>
          <p:cNvPr id="33" name="Rounded Rectangle 32"/>
          <p:cNvSpPr/>
          <p:nvPr/>
        </p:nvSpPr>
        <p:spPr>
          <a:xfrm>
            <a:off x="10184914" y="2246053"/>
            <a:ext cx="1793566" cy="448773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/>
          </p:nvPr>
        </p:nvGraphicFramePr>
        <p:xfrm>
          <a:off x="10767524" y="3436960"/>
          <a:ext cx="624114" cy="2914058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24114"/>
              </a:tblGrid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4162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10405425" y="2975295"/>
            <a:ext cx="134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Journal</a:t>
            </a:r>
            <a:endParaRPr lang="en-US" sz="24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9815326" y="2246053"/>
            <a:ext cx="2532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DISK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965108" y="3276593"/>
            <a:ext cx="2231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Block cache</a:t>
            </a:r>
            <a:endParaRPr lang="en-US" sz="24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3376396" y="2301929"/>
            <a:ext cx="3407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MEMORY</a:t>
            </a:r>
            <a:endParaRPr lang="en-US" sz="28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-346221" y="774485"/>
            <a:ext cx="25528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latin typeface="Andale Mono" charset="0"/>
                <a:ea typeface="Andale Mono" charset="0"/>
                <a:cs typeface="Andale Mono" charset="0"/>
              </a:rPr>
              <a:t>c</a:t>
            </a:r>
            <a:r>
              <a:rPr lang="en-US" sz="2000" b="1" dirty="0" err="1" smtClean="0">
                <a:latin typeface="Andale Mono" charset="0"/>
                <a:ea typeface="Andale Mono" charset="0"/>
                <a:cs typeface="Andale Mono" charset="0"/>
              </a:rPr>
              <a:t>reat</a:t>
            </a:r>
            <a:endParaRPr lang="en-US" sz="2000" b="1" dirty="0" smtClean="0">
              <a:latin typeface="Andale Mono" charset="0"/>
              <a:ea typeface="Andale Mono" charset="0"/>
              <a:cs typeface="Andale Mono" charset="0"/>
            </a:endParaRPr>
          </a:p>
          <a:p>
            <a:pPr algn="ctr"/>
            <a:r>
              <a:rPr lang="en-US" sz="2000" b="1" dirty="0" smtClean="0">
                <a:latin typeface="Andale Mono" charset="0"/>
                <a:ea typeface="Andale Mono" charset="0"/>
                <a:cs typeface="Andale Mono" charset="0"/>
              </a:rPr>
              <a:t>(</a:t>
            </a:r>
            <a:r>
              <a:rPr lang="en-US" sz="2000" b="1" dirty="0" err="1" smtClean="0">
                <a:latin typeface="Andale Mono" charset="0"/>
                <a:ea typeface="Andale Mono" charset="0"/>
                <a:cs typeface="Andale Mono" charset="0"/>
              </a:rPr>
              <a:t>dirA</a:t>
            </a:r>
            <a:r>
              <a:rPr lang="en-US" sz="2000" b="1" dirty="0" smtClean="0">
                <a:latin typeface="Andale Mono" charset="0"/>
                <a:ea typeface="Andale Mono" charset="0"/>
                <a:cs typeface="Andale Mono" charset="0"/>
              </a:rPr>
              <a:t>/file1)</a:t>
            </a:r>
            <a:endParaRPr lang="en-US" sz="2000" b="1" dirty="0">
              <a:latin typeface="Andale Mono" charset="0"/>
              <a:ea typeface="Andale Mono" charset="0"/>
              <a:cs typeface="Andale Mono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79828" y="1472496"/>
            <a:ext cx="1710927" cy="519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CORE 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970008" y="792330"/>
            <a:ext cx="28127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latin typeface="Andale Mono" charset="0"/>
                <a:ea typeface="Andale Mono" charset="0"/>
                <a:cs typeface="Andale Mono" charset="0"/>
              </a:rPr>
              <a:t>c</a:t>
            </a:r>
            <a:r>
              <a:rPr lang="en-US" sz="2000" b="1" dirty="0" err="1" smtClean="0">
                <a:latin typeface="Andale Mono" charset="0"/>
                <a:ea typeface="Andale Mono" charset="0"/>
                <a:cs typeface="Andale Mono" charset="0"/>
              </a:rPr>
              <a:t>reat</a:t>
            </a:r>
            <a:endParaRPr lang="en-US" sz="2000" b="1" dirty="0" smtClean="0">
              <a:latin typeface="Andale Mono" charset="0"/>
              <a:ea typeface="Andale Mono" charset="0"/>
              <a:cs typeface="Andale Mono" charset="0"/>
            </a:endParaRPr>
          </a:p>
          <a:p>
            <a:pPr algn="ctr"/>
            <a:r>
              <a:rPr lang="en-US" sz="2000" b="1" dirty="0" smtClean="0">
                <a:latin typeface="Andale Mono" charset="0"/>
                <a:ea typeface="Andale Mono" charset="0"/>
                <a:cs typeface="Andale Mono" charset="0"/>
              </a:rPr>
              <a:t>(</a:t>
            </a:r>
            <a:r>
              <a:rPr lang="en-US" sz="2000" b="1" dirty="0" err="1" smtClean="0">
                <a:latin typeface="Andale Mono" charset="0"/>
                <a:ea typeface="Andale Mono" charset="0"/>
                <a:cs typeface="Andale Mono" charset="0"/>
              </a:rPr>
              <a:t>dirA</a:t>
            </a:r>
            <a:r>
              <a:rPr lang="en-US" sz="2000" b="1" dirty="0" smtClean="0">
                <a:latin typeface="Andale Mono" charset="0"/>
                <a:ea typeface="Andale Mono" charset="0"/>
                <a:cs typeface="Andale Mono" charset="0"/>
              </a:rPr>
              <a:t>/file2)</a:t>
            </a:r>
            <a:endParaRPr lang="en-US" sz="2000" b="1" dirty="0">
              <a:latin typeface="Andale Mono" charset="0"/>
              <a:ea typeface="Andale Mono" charset="0"/>
              <a:cs typeface="Andale Mono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2520932" y="1480000"/>
            <a:ext cx="1710927" cy="519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CORE 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2" name="Down Arrow 41"/>
          <p:cNvSpPr/>
          <p:nvPr/>
        </p:nvSpPr>
        <p:spPr>
          <a:xfrm rot="20219045">
            <a:off x="950387" y="2060866"/>
            <a:ext cx="292886" cy="1151034"/>
          </a:xfrm>
          <a:prstGeom prst="downArrow">
            <a:avLst/>
          </a:prstGeom>
          <a:solidFill>
            <a:schemeClr val="tx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Down Arrow 42"/>
          <p:cNvSpPr/>
          <p:nvPr/>
        </p:nvSpPr>
        <p:spPr>
          <a:xfrm rot="1331390">
            <a:off x="2966681" y="2043842"/>
            <a:ext cx="275102" cy="1170912"/>
          </a:xfrm>
          <a:prstGeom prst="downArrow">
            <a:avLst/>
          </a:prstGeom>
          <a:solidFill>
            <a:schemeClr val="tx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313520" y="5861198"/>
            <a:ext cx="95132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No </a:t>
            </a:r>
            <a:r>
              <a:rPr lang="en-US" sz="3200" b="1" dirty="0" smtClean="0"/>
              <a:t>contention      No cache-line conflicts      Scalability!</a:t>
            </a:r>
            <a:endParaRPr lang="en-US" sz="3200" b="1" dirty="0"/>
          </a:p>
        </p:txBody>
      </p:sp>
      <p:sp>
        <p:nvSpPr>
          <p:cNvPr id="3" name="Right Arrow 2"/>
          <p:cNvSpPr/>
          <p:nvPr/>
        </p:nvSpPr>
        <p:spPr>
          <a:xfrm>
            <a:off x="2966119" y="6063965"/>
            <a:ext cx="430050" cy="246912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Arrow 26"/>
          <p:cNvSpPr/>
          <p:nvPr/>
        </p:nvSpPr>
        <p:spPr>
          <a:xfrm>
            <a:off x="7329154" y="6063965"/>
            <a:ext cx="430050" cy="246912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294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2"/>
      <p:bldP spid="3" grpId="1" animBg="1"/>
      <p:bldP spid="2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18522</TotalTime>
  <Words>1452</Words>
  <Application>Microsoft Macintosh PowerPoint</Application>
  <PresentationFormat>Widescreen</PresentationFormat>
  <Paragraphs>524</Paragraphs>
  <Slides>37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3" baseType="lpstr">
      <vt:lpstr>Andale Mono</vt:lpstr>
      <vt:lpstr>Calibri</vt:lpstr>
      <vt:lpstr>Calibri Light</vt:lpstr>
      <vt:lpstr>Mangal</vt:lpstr>
      <vt:lpstr>Arial</vt:lpstr>
      <vt:lpstr>Office Theme</vt:lpstr>
      <vt:lpstr>Scaling a file system to many cores using an operation log</vt:lpstr>
      <vt:lpstr>Motivation: Current file systems don’t scale well</vt:lpstr>
      <vt:lpstr>Linux ext4 scales poorly on multicore machines</vt:lpstr>
      <vt:lpstr>Concurrent file creation in Linux ext4</vt:lpstr>
      <vt:lpstr>Block contention limits scalability of file creation</vt:lpstr>
      <vt:lpstr>Goal : Multicore scalability</vt:lpstr>
      <vt:lpstr>ScaleFS approach: Two separate file systems</vt:lpstr>
      <vt:lpstr>Concurrent file creation scales in ScaleFS</vt:lpstr>
      <vt:lpstr>Concurrent file creation scales in ScaleFS</vt:lpstr>
      <vt:lpstr>Challenge: How to implement fsync?</vt:lpstr>
      <vt:lpstr>Challenge: How to implement fsync?</vt:lpstr>
      <vt:lpstr>Contributions</vt:lpstr>
      <vt:lpstr>PowerPoint Presentation</vt:lpstr>
      <vt:lpstr>Design challenges</vt:lpstr>
      <vt:lpstr>Problem: Preserve ordering of non-commutative ops</vt:lpstr>
      <vt:lpstr>PowerPoint Presentation</vt:lpstr>
      <vt:lpstr>Problem: Preserve ordering of non-commutative ops</vt:lpstr>
      <vt:lpstr>Problem: Preserve ordering of non-commutative ops</vt:lpstr>
      <vt:lpstr>Problem: Preserve ordering of non-commutative ops</vt:lpstr>
      <vt:lpstr>Solution: Use synchronized Time Stamp Counters</vt:lpstr>
      <vt:lpstr>Solution: Use synchronized Time Stamp Counters</vt:lpstr>
      <vt:lpstr>Problem: How to allocate inodes scalably in MemFS?</vt:lpstr>
      <vt:lpstr>Solution (1) : Separate mnodes in MemFS from inodes in DiskFS</vt:lpstr>
      <vt:lpstr>PowerPoint Presentation</vt:lpstr>
      <vt:lpstr>Solution (2) : Defer allocating inodes in DiskFS until an fsync</vt:lpstr>
      <vt:lpstr>Other design challenges</vt:lpstr>
      <vt:lpstr>Implementation</vt:lpstr>
      <vt:lpstr>Evaluation</vt:lpstr>
      <vt:lpstr>PowerPoint Presentation</vt:lpstr>
      <vt:lpstr>ScaleFS scales 35x-60x on a RAM disk</vt:lpstr>
      <vt:lpstr>PowerPoint Presentation</vt:lpstr>
      <vt:lpstr>Conflict-freedom for commutative ops on Linux ext4 : 65%</vt:lpstr>
      <vt:lpstr>Conflict-freedom for commutative ops on ScaleFS: 99.2%</vt:lpstr>
      <vt:lpstr>Conflict-freedom for commutative ops on ScaleFS: 99.2%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Srivatsa Bhat</dc:creator>
  <cp:lastModifiedBy>Srivatsa Bhat</cp:lastModifiedBy>
  <cp:revision>849</cp:revision>
  <cp:lastPrinted>2017-10-14T18:47:57Z</cp:lastPrinted>
  <dcterms:created xsi:type="dcterms:W3CDTF">2017-09-24T19:14:46Z</dcterms:created>
  <dcterms:modified xsi:type="dcterms:W3CDTF">2017-11-02T13:09:10Z</dcterms:modified>
</cp:coreProperties>
</file>