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xlsx" ContentType="application/vnd.openxmlformats-officedocument.spreadsheetml.sheet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9"/>
  </p:notesMasterIdLst>
  <p:sldIdLst>
    <p:sldId id="318" r:id="rId2"/>
    <p:sldId id="348" r:id="rId3"/>
    <p:sldId id="330" r:id="rId4"/>
    <p:sldId id="359" r:id="rId5"/>
    <p:sldId id="302" r:id="rId6"/>
    <p:sldId id="354" r:id="rId7"/>
    <p:sldId id="289" r:id="rId8"/>
    <p:sldId id="324" r:id="rId9"/>
    <p:sldId id="355" r:id="rId10"/>
    <p:sldId id="328" r:id="rId11"/>
    <p:sldId id="337" r:id="rId12"/>
    <p:sldId id="338" r:id="rId13"/>
    <p:sldId id="339" r:id="rId14"/>
    <p:sldId id="332" r:id="rId15"/>
    <p:sldId id="292" r:id="rId16"/>
    <p:sldId id="374" r:id="rId17"/>
    <p:sldId id="361" r:id="rId18"/>
    <p:sldId id="364" r:id="rId19"/>
    <p:sldId id="375" r:id="rId20"/>
    <p:sldId id="366" r:id="rId21"/>
    <p:sldId id="310" r:id="rId22"/>
    <p:sldId id="376" r:id="rId23"/>
    <p:sldId id="282" r:id="rId24"/>
    <p:sldId id="301" r:id="rId25"/>
    <p:sldId id="372" r:id="rId26"/>
    <p:sldId id="266" r:id="rId27"/>
    <p:sldId id="340" r:id="rId28"/>
    <p:sldId id="277" r:id="rId29"/>
    <p:sldId id="278" r:id="rId30"/>
    <p:sldId id="343" r:id="rId31"/>
    <p:sldId id="346" r:id="rId32"/>
    <p:sldId id="368" r:id="rId33"/>
    <p:sldId id="360" r:id="rId34"/>
    <p:sldId id="311" r:id="rId35"/>
    <p:sldId id="358" r:id="rId36"/>
    <p:sldId id="357" r:id="rId37"/>
    <p:sldId id="268" r:id="rId3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4697" autoAdjust="0"/>
  </p:normalViewPr>
  <p:slideViewPr>
    <p:cSldViewPr snapToGrid="0" snapToObjects="1">
      <p:cViewPr varScale="1">
        <p:scale>
          <a:sx n="94" d="100"/>
          <a:sy n="94" d="100"/>
        </p:scale>
        <p:origin x="-172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notesMaster" Target="notesMasters/notesMaster1.xml"/><Relationship Id="rId40" Type="http://schemas.openxmlformats.org/officeDocument/2006/relationships/printerSettings" Target="printerSettings/printerSettings1.bin"/><Relationship Id="rId41" Type="http://schemas.openxmlformats.org/officeDocument/2006/relationships/presProps" Target="presProps.xml"/><Relationship Id="rId42" Type="http://schemas.openxmlformats.org/officeDocument/2006/relationships/viewProps" Target="viewProps.xml"/><Relationship Id="rId43" Type="http://schemas.openxmlformats.org/officeDocument/2006/relationships/theme" Target="theme/theme1.xml"/><Relationship Id="rId4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1">
                  <a:lumMod val="75000"/>
                </a:schemeClr>
              </a:solidFill>
            </c:spPr>
          </c:dPt>
          <c:dPt>
            <c:idx val="1"/>
            <c:bubble3D val="0"/>
            <c:spPr>
              <a:solidFill>
                <a:schemeClr val="accent6">
                  <a:lumMod val="75000"/>
                </a:schemeClr>
              </a:solidFill>
            </c:spPr>
          </c:dPt>
          <c:dPt>
            <c:idx val="2"/>
            <c:bubble3D val="0"/>
            <c:spPr>
              <a:solidFill>
                <a:schemeClr val="accent3">
                  <a:lumMod val="75000"/>
                </a:schemeClr>
              </a:solidFill>
            </c:spPr>
          </c:dPt>
          <c:dLbls>
            <c:txPr>
              <a:bodyPr/>
              <a:lstStyle/>
              <a:p>
                <a:pPr>
                  <a:defRPr sz="3200" b="1">
                    <a:solidFill>
                      <a:schemeClr val="bg1"/>
                    </a:solidFill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Sheet1!$A$2:$A$4</c:f>
              <c:strCache>
                <c:ptCount val="3"/>
                <c:pt idx="0">
                  <c:v>Buffer overflow</c:v>
                </c:pt>
                <c:pt idx="1">
                  <c:v>Logical bugs</c:v>
                </c:pt>
                <c:pt idx="2">
                  <c:v>Other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42.0</c:v>
                </c:pt>
                <c:pt idx="1">
                  <c:v>48.0</c:v>
                </c:pt>
                <c:pt idx="2">
                  <c:v>24.0</c:v>
                </c:pt>
              </c:numCache>
            </c:numRef>
          </c:val>
        </c:ser>
        <c:dLbls>
          <c:showLegendKey val="0"/>
          <c:showVal val="1"/>
          <c:showCatName val="1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3">
  <dgm:title val=""/>
  <dgm:desc val=""/>
  <dgm:catLst>
    <dgm:cat type="accent3" pri="11300"/>
  </dgm:catLst>
  <dgm:styleLbl name="node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shade val="80000"/>
      </a:schemeClr>
      <a:schemeClr val="accent3">
        <a:tint val="7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/>
    <dgm:txEffectClrLst/>
  </dgm:styleLbl>
  <dgm:styleLbl name="ln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9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8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4648E1D-3793-5D48-83F7-C97F4406BDF6}" type="doc">
      <dgm:prSet loTypeId="urn:microsoft.com/office/officeart/2005/8/layout/venn2" loCatId="" qsTypeId="urn:microsoft.com/office/officeart/2005/8/quickstyle/simple2" qsCatId="simple" csTypeId="urn:microsoft.com/office/officeart/2005/8/colors/accent3_3" csCatId="accent3" phldr="1"/>
      <dgm:spPr/>
      <dgm:t>
        <a:bodyPr/>
        <a:lstStyle/>
        <a:p>
          <a:endParaRPr lang="en-US"/>
        </a:p>
      </dgm:t>
    </dgm:pt>
    <dgm:pt modelId="{AB97B7DC-EAD0-DE42-87EC-826229E258B7}">
      <dgm:prSet phldrT="[Text]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en-US" smtClean="0">
              <a:solidFill>
                <a:srgbClr val="000000"/>
              </a:solidFill>
            </a:rPr>
            <a:t> </a:t>
          </a:r>
          <a:endParaRPr lang="en-US" dirty="0">
            <a:solidFill>
              <a:srgbClr val="000000"/>
            </a:solidFill>
          </a:endParaRPr>
        </a:p>
      </dgm:t>
    </dgm:pt>
    <dgm:pt modelId="{A7360521-1E06-7C48-8629-A26848D12614}" type="parTrans" cxnId="{CA2FCF6E-4563-0D47-8251-43397A60A0F8}">
      <dgm:prSet/>
      <dgm:spPr/>
      <dgm:t>
        <a:bodyPr/>
        <a:lstStyle/>
        <a:p>
          <a:endParaRPr lang="en-US">
            <a:solidFill>
              <a:srgbClr val="000000"/>
            </a:solidFill>
          </a:endParaRPr>
        </a:p>
      </dgm:t>
    </dgm:pt>
    <dgm:pt modelId="{838E1447-847A-894F-93CD-D78449FB66D1}" type="sibTrans" cxnId="{CA2FCF6E-4563-0D47-8251-43397A60A0F8}">
      <dgm:prSet/>
      <dgm:spPr/>
      <dgm:t>
        <a:bodyPr/>
        <a:lstStyle/>
        <a:p>
          <a:endParaRPr lang="en-US">
            <a:solidFill>
              <a:srgbClr val="000000"/>
            </a:solidFill>
          </a:endParaRPr>
        </a:p>
      </dgm:t>
    </dgm:pt>
    <dgm:pt modelId="{03F4528D-8106-7B48-95F2-D2E821794F2E}">
      <dgm:prSet phldrT="[Text]" custT="1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en-US" sz="3200" b="1" dirty="0" smtClean="0">
              <a:solidFill>
                <a:schemeClr val="bg1"/>
              </a:solidFill>
            </a:rPr>
            <a:t>With incorrect checks</a:t>
          </a:r>
        </a:p>
        <a:p>
          <a:r>
            <a:rPr lang="en-US" sz="3200" b="1" dirty="0" smtClean="0">
              <a:solidFill>
                <a:schemeClr val="bg1"/>
              </a:solidFill>
            </a:rPr>
            <a:t>67%</a:t>
          </a:r>
          <a:endParaRPr lang="en-US" sz="3200" b="1" dirty="0">
            <a:solidFill>
              <a:schemeClr val="bg1"/>
            </a:solidFill>
          </a:endParaRPr>
        </a:p>
      </dgm:t>
    </dgm:pt>
    <dgm:pt modelId="{6818E835-35D8-BC4B-908A-B9655B67658D}" type="parTrans" cxnId="{47EEF2ED-387A-3048-8163-83B7F3519BE7}">
      <dgm:prSet/>
      <dgm:spPr/>
      <dgm:t>
        <a:bodyPr/>
        <a:lstStyle/>
        <a:p>
          <a:endParaRPr lang="en-US">
            <a:solidFill>
              <a:srgbClr val="000000"/>
            </a:solidFill>
          </a:endParaRPr>
        </a:p>
      </dgm:t>
    </dgm:pt>
    <dgm:pt modelId="{E78AA237-6612-4345-9E47-3A4C0E72C377}" type="sibTrans" cxnId="{47EEF2ED-387A-3048-8163-83B7F3519BE7}">
      <dgm:prSet/>
      <dgm:spPr/>
      <dgm:t>
        <a:bodyPr/>
        <a:lstStyle/>
        <a:p>
          <a:endParaRPr lang="en-US">
            <a:solidFill>
              <a:srgbClr val="000000"/>
            </a:solidFill>
          </a:endParaRPr>
        </a:p>
      </dgm:t>
    </dgm:pt>
    <dgm:pt modelId="{CF173A08-145C-7948-8937-28914DB6000F}" type="pres">
      <dgm:prSet presAssocID="{44648E1D-3793-5D48-83F7-C97F4406BDF6}" presName="Name0" presStyleCnt="0">
        <dgm:presLayoutVars>
          <dgm:chMax val="7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B68211F-C847-B143-BE73-0E810FA09870}" type="pres">
      <dgm:prSet presAssocID="{44648E1D-3793-5D48-83F7-C97F4406BDF6}" presName="comp1" presStyleCnt="0"/>
      <dgm:spPr/>
      <dgm:t>
        <a:bodyPr/>
        <a:lstStyle/>
        <a:p>
          <a:endParaRPr lang="en-US"/>
        </a:p>
      </dgm:t>
    </dgm:pt>
    <dgm:pt modelId="{14223F7E-971B-4047-90E9-F02637534B6C}" type="pres">
      <dgm:prSet presAssocID="{44648E1D-3793-5D48-83F7-C97F4406BDF6}" presName="circle1" presStyleLbl="node1" presStyleIdx="0" presStyleCnt="2"/>
      <dgm:spPr/>
      <dgm:t>
        <a:bodyPr/>
        <a:lstStyle/>
        <a:p>
          <a:endParaRPr lang="en-US"/>
        </a:p>
      </dgm:t>
    </dgm:pt>
    <dgm:pt modelId="{3A4515EA-E28F-E447-8281-915254515442}" type="pres">
      <dgm:prSet presAssocID="{44648E1D-3793-5D48-83F7-C97F4406BDF6}" presName="c1text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63FB135-E3EF-714A-8A0C-CC4BC4FC05FA}" type="pres">
      <dgm:prSet presAssocID="{44648E1D-3793-5D48-83F7-C97F4406BDF6}" presName="comp2" presStyleCnt="0"/>
      <dgm:spPr/>
      <dgm:t>
        <a:bodyPr/>
        <a:lstStyle/>
        <a:p>
          <a:endParaRPr lang="en-US"/>
        </a:p>
      </dgm:t>
    </dgm:pt>
    <dgm:pt modelId="{8ABECACC-E02A-4E4B-989A-4EABCE195FB2}" type="pres">
      <dgm:prSet presAssocID="{44648E1D-3793-5D48-83F7-C97F4406BDF6}" presName="circle2" presStyleLbl="node1" presStyleIdx="1" presStyleCnt="2" custScaleY="103876" custLinFactNeighborY="-6240"/>
      <dgm:spPr/>
      <dgm:t>
        <a:bodyPr/>
        <a:lstStyle/>
        <a:p>
          <a:endParaRPr lang="en-US"/>
        </a:p>
      </dgm:t>
    </dgm:pt>
    <dgm:pt modelId="{EDB8AAC1-78D0-0040-B355-1FA435DEC937}" type="pres">
      <dgm:prSet presAssocID="{44648E1D-3793-5D48-83F7-C97F4406BDF6}" presName="c2text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9B9E1C2-BD4C-0048-8533-7450795C8852}" type="presOf" srcId="{AB97B7DC-EAD0-DE42-87EC-826229E258B7}" destId="{14223F7E-971B-4047-90E9-F02637534B6C}" srcOrd="0" destOrd="0" presId="urn:microsoft.com/office/officeart/2005/8/layout/venn2"/>
    <dgm:cxn modelId="{428901DF-5A57-824B-8B46-F933EE4833BA}" type="presOf" srcId="{AB97B7DC-EAD0-DE42-87EC-826229E258B7}" destId="{3A4515EA-E28F-E447-8281-915254515442}" srcOrd="1" destOrd="0" presId="urn:microsoft.com/office/officeart/2005/8/layout/venn2"/>
    <dgm:cxn modelId="{DD6D4EF0-7E2F-4A44-8F4B-602EFEA7422A}" type="presOf" srcId="{03F4528D-8106-7B48-95F2-D2E821794F2E}" destId="{EDB8AAC1-78D0-0040-B355-1FA435DEC937}" srcOrd="1" destOrd="0" presId="urn:microsoft.com/office/officeart/2005/8/layout/venn2"/>
    <dgm:cxn modelId="{47EEF2ED-387A-3048-8163-83B7F3519BE7}" srcId="{44648E1D-3793-5D48-83F7-C97F4406BDF6}" destId="{03F4528D-8106-7B48-95F2-D2E821794F2E}" srcOrd="1" destOrd="0" parTransId="{6818E835-35D8-BC4B-908A-B9655B67658D}" sibTransId="{E78AA237-6612-4345-9E47-3A4C0E72C377}"/>
    <dgm:cxn modelId="{5713287E-CFBF-344F-BE8E-1428672461E1}" type="presOf" srcId="{03F4528D-8106-7B48-95F2-D2E821794F2E}" destId="{8ABECACC-E02A-4E4B-989A-4EABCE195FB2}" srcOrd="0" destOrd="0" presId="urn:microsoft.com/office/officeart/2005/8/layout/venn2"/>
    <dgm:cxn modelId="{287F8EF1-5825-0E44-B735-E284DE22D8A5}" type="presOf" srcId="{44648E1D-3793-5D48-83F7-C97F4406BDF6}" destId="{CF173A08-145C-7948-8937-28914DB6000F}" srcOrd="0" destOrd="0" presId="urn:microsoft.com/office/officeart/2005/8/layout/venn2"/>
    <dgm:cxn modelId="{CA2FCF6E-4563-0D47-8251-43397A60A0F8}" srcId="{44648E1D-3793-5D48-83F7-C97F4406BDF6}" destId="{AB97B7DC-EAD0-DE42-87EC-826229E258B7}" srcOrd="0" destOrd="0" parTransId="{A7360521-1E06-7C48-8629-A26848D12614}" sibTransId="{838E1447-847A-894F-93CD-D78449FB66D1}"/>
    <dgm:cxn modelId="{AEA56CE4-BB14-564F-9ACC-EE652C863A58}" type="presParOf" srcId="{CF173A08-145C-7948-8937-28914DB6000F}" destId="{CB68211F-C847-B143-BE73-0E810FA09870}" srcOrd="0" destOrd="0" presId="urn:microsoft.com/office/officeart/2005/8/layout/venn2"/>
    <dgm:cxn modelId="{963A7E6F-A009-6C4B-98B6-D35640E02F82}" type="presParOf" srcId="{CB68211F-C847-B143-BE73-0E810FA09870}" destId="{14223F7E-971B-4047-90E9-F02637534B6C}" srcOrd="0" destOrd="0" presId="urn:microsoft.com/office/officeart/2005/8/layout/venn2"/>
    <dgm:cxn modelId="{A96F87C4-7525-9549-8273-A6250B9AC011}" type="presParOf" srcId="{CB68211F-C847-B143-BE73-0E810FA09870}" destId="{3A4515EA-E28F-E447-8281-915254515442}" srcOrd="1" destOrd="0" presId="urn:microsoft.com/office/officeart/2005/8/layout/venn2"/>
    <dgm:cxn modelId="{008E881F-65A9-E440-91AD-22D62FD96E49}" type="presParOf" srcId="{CF173A08-145C-7948-8937-28914DB6000F}" destId="{663FB135-E3EF-714A-8A0C-CC4BC4FC05FA}" srcOrd="1" destOrd="0" presId="urn:microsoft.com/office/officeart/2005/8/layout/venn2"/>
    <dgm:cxn modelId="{8D3360AF-D1CD-F044-8205-C2F9ED470CF3}" type="presParOf" srcId="{663FB135-E3EF-714A-8A0C-CC4BC4FC05FA}" destId="{8ABECACC-E02A-4E4B-989A-4EABCE195FB2}" srcOrd="0" destOrd="0" presId="urn:microsoft.com/office/officeart/2005/8/layout/venn2"/>
    <dgm:cxn modelId="{B5215311-9CC3-C245-B004-3BF5CEDACAB0}" type="presParOf" srcId="{663FB135-E3EF-714A-8A0C-CC4BC4FC05FA}" destId="{EDB8AAC1-78D0-0040-B355-1FA435DEC937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223F7E-971B-4047-90E9-F02637534B6C}">
      <dsp:nvSpPr>
        <dsp:cNvPr id="0" name=""/>
        <dsp:cNvSpPr/>
      </dsp:nvSpPr>
      <dsp:spPr>
        <a:xfrm>
          <a:off x="1851818" y="-32892"/>
          <a:ext cx="4525963" cy="4525963"/>
        </a:xfrm>
        <a:prstGeom prst="ellipse">
          <a:avLst/>
        </a:prstGeom>
        <a:solidFill>
          <a:schemeClr val="accent5">
            <a:lumMod val="7500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92024" tIns="192024" rIns="192024" bIns="192024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smtClean="0">
              <a:solidFill>
                <a:srgbClr val="000000"/>
              </a:solidFill>
            </a:rPr>
            <a:t> </a:t>
          </a:r>
          <a:endParaRPr lang="en-US" sz="2700" kern="1200" dirty="0">
            <a:solidFill>
              <a:srgbClr val="000000"/>
            </a:solidFill>
          </a:endParaRPr>
        </a:p>
      </dsp:txBody>
      <dsp:txXfrm>
        <a:off x="2926734" y="306554"/>
        <a:ext cx="2376130" cy="769413"/>
      </dsp:txXfrm>
    </dsp:sp>
    <dsp:sp modelId="{8ABECACC-E02A-4E4B-989A-4EABCE195FB2}">
      <dsp:nvSpPr>
        <dsp:cNvPr id="0" name=""/>
        <dsp:cNvSpPr/>
      </dsp:nvSpPr>
      <dsp:spPr>
        <a:xfrm>
          <a:off x="2417563" y="820998"/>
          <a:ext cx="3394472" cy="3526041"/>
        </a:xfrm>
        <a:prstGeom prst="ellipse">
          <a:avLst/>
        </a:prstGeom>
        <a:solidFill>
          <a:schemeClr val="accent2">
            <a:lumMod val="7500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27584" tIns="227584" rIns="227584" bIns="227584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b="1" kern="1200" dirty="0" smtClean="0">
              <a:solidFill>
                <a:schemeClr val="bg1"/>
              </a:solidFill>
            </a:rPr>
            <a:t>With incorrect checks</a:t>
          </a:r>
        </a:p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b="1" kern="1200" dirty="0" smtClean="0">
              <a:solidFill>
                <a:schemeClr val="bg1"/>
              </a:solidFill>
            </a:rPr>
            <a:t>67%</a:t>
          </a:r>
          <a:endParaRPr lang="en-US" sz="3200" b="1" kern="1200" dirty="0">
            <a:solidFill>
              <a:schemeClr val="bg1"/>
            </a:solidFill>
          </a:endParaRPr>
        </a:p>
      </dsp:txBody>
      <dsp:txXfrm>
        <a:off x="2914672" y="1702508"/>
        <a:ext cx="2400254" cy="176302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37524E-51C4-FC4B-B485-2D8FADBC94E4}" type="datetimeFigureOut">
              <a:rPr lang="en-US" smtClean="0"/>
              <a:pPr/>
              <a:t>10/20/12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D707CB-BA6A-1F4C-893A-105F69AA602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90185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D707CB-BA6A-1F4C-893A-105F69AA6023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32435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D707CB-BA6A-1F4C-893A-105F69AA6023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6387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D707CB-BA6A-1F4C-893A-105F69AA6023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7735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D707CB-BA6A-1F4C-893A-105F69AA6023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1497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D707CB-BA6A-1F4C-893A-105F69AA6023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1497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D707CB-BA6A-1F4C-893A-105F69AA6023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1815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D707CB-BA6A-1F4C-893A-105F69AA6023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1497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D707CB-BA6A-1F4C-893A-105F69AA6023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1497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B5B2E-7F46-924D-B428-BB19E751860A}" type="datetimeFigureOut">
              <a:rPr lang="en-US" smtClean="0"/>
              <a:pPr/>
              <a:t>10/20/12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B6FB4-15E7-BA45-B890-77EC66AC5D3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38869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B5B2E-7F46-924D-B428-BB19E751860A}" type="datetimeFigureOut">
              <a:rPr lang="en-US" smtClean="0"/>
              <a:pPr/>
              <a:t>10/20/12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B6FB4-15E7-BA45-B890-77EC66AC5D3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02042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B5B2E-7F46-924D-B428-BB19E751860A}" type="datetimeFigureOut">
              <a:rPr lang="en-US" smtClean="0"/>
              <a:pPr/>
              <a:t>10/20/12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B6FB4-15E7-BA45-B890-77EC66AC5D3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11188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B5B2E-7F46-924D-B428-BB19E751860A}" type="datetimeFigureOut">
              <a:rPr lang="en-US" smtClean="0"/>
              <a:pPr/>
              <a:t>10/20/12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B6FB4-15E7-BA45-B890-77EC66AC5D3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48093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B5B2E-7F46-924D-B428-BB19E751860A}" type="datetimeFigureOut">
              <a:rPr lang="en-US" smtClean="0"/>
              <a:pPr/>
              <a:t>10/20/12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B6FB4-15E7-BA45-B890-77EC66AC5D3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94388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B5B2E-7F46-924D-B428-BB19E751860A}" type="datetimeFigureOut">
              <a:rPr lang="en-US" smtClean="0"/>
              <a:pPr/>
              <a:t>10/20/12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B6FB4-15E7-BA45-B890-77EC66AC5D3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04839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B5B2E-7F46-924D-B428-BB19E751860A}" type="datetimeFigureOut">
              <a:rPr lang="en-US" smtClean="0"/>
              <a:pPr/>
              <a:t>10/20/12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B6FB4-15E7-BA45-B890-77EC66AC5D3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64732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B5B2E-7F46-924D-B428-BB19E751860A}" type="datetimeFigureOut">
              <a:rPr lang="en-US" smtClean="0"/>
              <a:pPr/>
              <a:t>10/20/12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B6FB4-15E7-BA45-B890-77EC66AC5D3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64722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B5B2E-7F46-924D-B428-BB19E751860A}" type="datetimeFigureOut">
              <a:rPr lang="en-US" smtClean="0"/>
              <a:pPr/>
              <a:t>10/20/12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B6FB4-15E7-BA45-B890-77EC66AC5D3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32529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B5B2E-7F46-924D-B428-BB19E751860A}" type="datetimeFigureOut">
              <a:rPr lang="en-US" smtClean="0"/>
              <a:pPr/>
              <a:t>10/20/12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B6FB4-15E7-BA45-B890-77EC66AC5D3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0360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B5B2E-7F46-924D-B428-BB19E751860A}" type="datetimeFigureOut">
              <a:rPr lang="en-US" smtClean="0"/>
              <a:pPr/>
              <a:t>10/20/12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B6FB4-15E7-BA45-B890-77EC66AC5D3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83152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7B5B2E-7F46-924D-B428-BB19E751860A}" type="datetimeFigureOut">
              <a:rPr lang="en-US" smtClean="0"/>
              <a:pPr/>
              <a:t>10/20/12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3B6FB4-15E7-BA45-B890-77EC66AC5D3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21707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chart" Target="../charts/char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pdos.csail.mit.edu/kint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91683" y="2130425"/>
            <a:ext cx="6764960" cy="1470025"/>
          </a:xfrm>
        </p:spPr>
        <p:txBody>
          <a:bodyPr/>
          <a:lstStyle/>
          <a:p>
            <a:r>
              <a:rPr lang="en-US" dirty="0" smtClean="0"/>
              <a:t>Improving Integer Security for Systems with KINT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168312"/>
            <a:ext cx="6400800" cy="1470488"/>
          </a:xfrm>
        </p:spPr>
        <p:txBody>
          <a:bodyPr>
            <a:noAutofit/>
          </a:bodyPr>
          <a:lstStyle/>
          <a:p>
            <a:r>
              <a:rPr lang="en-US" sz="28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Xi Wang, </a:t>
            </a:r>
            <a:r>
              <a:rPr lang="en-US" sz="28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Haogang</a:t>
            </a:r>
            <a:r>
              <a:rPr lang="en-US" sz="28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Chen, </a:t>
            </a:r>
            <a:r>
              <a:rPr lang="en-US" sz="28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Zhihao</a:t>
            </a:r>
            <a:r>
              <a:rPr lang="en-US" sz="28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8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Jia</a:t>
            </a:r>
            <a:r>
              <a:rPr lang="en-US" sz="28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,</a:t>
            </a:r>
          </a:p>
          <a:p>
            <a:r>
              <a:rPr lang="en-US" sz="28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Nickolai</a:t>
            </a:r>
            <a:r>
              <a:rPr lang="en-US" sz="28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8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Zeldovich</a:t>
            </a:r>
            <a:r>
              <a:rPr lang="en-US" sz="28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, </a:t>
            </a:r>
            <a:r>
              <a:rPr lang="en-US" sz="28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Frans</a:t>
            </a:r>
            <a:r>
              <a:rPr lang="en-US" sz="28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8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Kaashoek</a:t>
            </a:r>
            <a:r>
              <a:rPr lang="en-US" sz="2800" dirty="0" smtClean="0"/>
              <a:t>	</a:t>
            </a:r>
            <a:endParaRPr lang="en-US" sz="2800" dirty="0"/>
          </a:p>
          <a:p>
            <a:r>
              <a:rPr lang="en-US" sz="2800" i="1" dirty="0" smtClean="0">
                <a:solidFill>
                  <a:schemeClr val="tx1"/>
                </a:solidFill>
              </a:rPr>
              <a:t>MIT CSAIL      Tsinghua IIIS</a:t>
            </a:r>
            <a:r>
              <a:rPr lang="en-US" sz="2800" dirty="0" smtClean="0"/>
              <a:t>	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0054821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Integer error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Expected result goes out of bounds</a:t>
            </a:r>
          </a:p>
          <a:p>
            <a:pPr lvl="1"/>
            <a:r>
              <a:rPr lang="en-US" dirty="0" smtClean="0"/>
              <a:t>Math (∞-bit):			2</a:t>
            </a:r>
            <a:r>
              <a:rPr lang="en-US" baseline="30000" dirty="0" smtClean="0"/>
              <a:t>30</a:t>
            </a:r>
            <a:r>
              <a:rPr lang="en-US" dirty="0" smtClean="0"/>
              <a:t> × 2</a:t>
            </a:r>
            <a:r>
              <a:rPr lang="en-US" baseline="30000" dirty="0" smtClean="0"/>
              <a:t>3</a:t>
            </a:r>
            <a:r>
              <a:rPr lang="en-US" dirty="0" smtClean="0"/>
              <a:t> = 2</a:t>
            </a:r>
            <a:r>
              <a:rPr lang="en-US" baseline="30000" dirty="0" smtClean="0"/>
              <a:t>33</a:t>
            </a:r>
          </a:p>
          <a:p>
            <a:pPr lvl="1"/>
            <a:r>
              <a:rPr lang="en-US" dirty="0" smtClean="0"/>
              <a:t>Machine (32-bit):	2</a:t>
            </a:r>
            <a:r>
              <a:rPr lang="en-US" baseline="30000" dirty="0" smtClean="0"/>
              <a:t>30</a:t>
            </a:r>
            <a:r>
              <a:rPr lang="en-US" dirty="0" smtClean="0"/>
              <a:t> × 2</a:t>
            </a:r>
            <a:r>
              <a:rPr lang="en-US" baseline="30000" dirty="0" smtClean="0"/>
              <a:t>3</a:t>
            </a:r>
            <a:r>
              <a:rPr lang="en-US" dirty="0" smtClean="0"/>
              <a:t> = 0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Can be exploited by attackers</a:t>
            </a:r>
            <a:endParaRPr lang="en-US" dirty="0"/>
          </a:p>
          <a:p>
            <a:pPr marL="0" indent="0">
              <a:buNone/>
            </a:pPr>
            <a:endParaRPr lang="en-US" dirty="0" smtClean="0"/>
          </a:p>
        </p:txBody>
      </p:sp>
      <p:grpSp>
        <p:nvGrpSpPr>
          <p:cNvPr id="13" name="Group 12"/>
          <p:cNvGrpSpPr/>
          <p:nvPr/>
        </p:nvGrpSpPr>
        <p:grpSpPr>
          <a:xfrm>
            <a:off x="900008" y="3847152"/>
            <a:ext cx="1054270" cy="406794"/>
            <a:chOff x="900008" y="3847152"/>
            <a:chExt cx="1054270" cy="406794"/>
          </a:xfrm>
        </p:grpSpPr>
        <p:sp>
          <p:nvSpPr>
            <p:cNvPr id="4" name="Rectangle 3"/>
            <p:cNvSpPr>
              <a:spLocks noChangeAspect="1"/>
            </p:cNvSpPr>
            <p:nvPr/>
          </p:nvSpPr>
          <p:spPr>
            <a:xfrm>
              <a:off x="900008" y="3847152"/>
              <a:ext cx="350482" cy="405125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tIns="0"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0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5" name="Rectangle 4"/>
            <p:cNvSpPr>
              <a:spLocks noChangeAspect="1"/>
            </p:cNvSpPr>
            <p:nvPr/>
          </p:nvSpPr>
          <p:spPr>
            <a:xfrm>
              <a:off x="1251902" y="3848821"/>
              <a:ext cx="350482" cy="405125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tIns="0"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1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6" name="Rectangle 5"/>
            <p:cNvSpPr>
              <a:spLocks noChangeAspect="1"/>
            </p:cNvSpPr>
            <p:nvPr/>
          </p:nvSpPr>
          <p:spPr>
            <a:xfrm>
              <a:off x="1603796" y="3848821"/>
              <a:ext cx="350482" cy="405125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tIns="0"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0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</p:grpSp>
      <p:sp>
        <p:nvSpPr>
          <p:cNvPr id="7" name="Rectangle 6"/>
          <p:cNvSpPr>
            <a:spLocks noChangeAspect="1"/>
          </p:cNvSpPr>
          <p:nvPr/>
        </p:nvSpPr>
        <p:spPr>
          <a:xfrm>
            <a:off x="1955693" y="3850484"/>
            <a:ext cx="350482" cy="405125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tIns="0"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0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>
            <a:spLocks noChangeAspect="1"/>
          </p:cNvSpPr>
          <p:nvPr/>
        </p:nvSpPr>
        <p:spPr>
          <a:xfrm>
            <a:off x="2306175" y="3849687"/>
            <a:ext cx="350482" cy="405125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tIns="0"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9" name="Rectangle 8"/>
          <p:cNvSpPr>
            <a:spLocks noChangeAspect="1"/>
          </p:cNvSpPr>
          <p:nvPr/>
        </p:nvSpPr>
        <p:spPr>
          <a:xfrm>
            <a:off x="2658069" y="3851356"/>
            <a:ext cx="350482" cy="405125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tIns="0"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0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>
            <a:spLocks noChangeAspect="1"/>
          </p:cNvSpPr>
          <p:nvPr/>
        </p:nvSpPr>
        <p:spPr>
          <a:xfrm>
            <a:off x="3009962" y="3851356"/>
            <a:ext cx="350482" cy="405125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tIns="0"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0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1" name="Rectangle 10"/>
          <p:cNvSpPr>
            <a:spLocks noChangeAspect="1"/>
          </p:cNvSpPr>
          <p:nvPr/>
        </p:nvSpPr>
        <p:spPr>
          <a:xfrm>
            <a:off x="3361860" y="3853019"/>
            <a:ext cx="350482" cy="405125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tIns="0"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0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6" name="Rectangle 15"/>
          <p:cNvSpPr>
            <a:spLocks noChangeAspect="1"/>
          </p:cNvSpPr>
          <p:nvPr/>
        </p:nvSpPr>
        <p:spPr>
          <a:xfrm>
            <a:off x="3713754" y="3853019"/>
            <a:ext cx="350482" cy="405125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tIns="0"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17" name="Rectangle 16"/>
          <p:cNvSpPr>
            <a:spLocks noChangeAspect="1"/>
          </p:cNvSpPr>
          <p:nvPr/>
        </p:nvSpPr>
        <p:spPr>
          <a:xfrm>
            <a:off x="4065647" y="3854687"/>
            <a:ext cx="350482" cy="405125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tIns="0"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0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8" name="Rectangle 17"/>
          <p:cNvSpPr>
            <a:spLocks noChangeAspect="1"/>
          </p:cNvSpPr>
          <p:nvPr/>
        </p:nvSpPr>
        <p:spPr>
          <a:xfrm>
            <a:off x="4417541" y="3854687"/>
            <a:ext cx="350482" cy="405125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tIns="0"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0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9" name="Rectangle 18"/>
          <p:cNvSpPr>
            <a:spLocks noChangeAspect="1"/>
          </p:cNvSpPr>
          <p:nvPr/>
        </p:nvSpPr>
        <p:spPr>
          <a:xfrm>
            <a:off x="4769438" y="3856350"/>
            <a:ext cx="350482" cy="405125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tIns="0"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0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20" name="Rectangle 19"/>
          <p:cNvSpPr>
            <a:spLocks noChangeAspect="1"/>
          </p:cNvSpPr>
          <p:nvPr/>
        </p:nvSpPr>
        <p:spPr>
          <a:xfrm>
            <a:off x="5119920" y="3861316"/>
            <a:ext cx="350482" cy="405125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tIns="0"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21" name="Rectangle 20"/>
          <p:cNvSpPr>
            <a:spLocks noChangeAspect="1"/>
          </p:cNvSpPr>
          <p:nvPr/>
        </p:nvSpPr>
        <p:spPr>
          <a:xfrm>
            <a:off x="5471814" y="3862985"/>
            <a:ext cx="350482" cy="405125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tIns="0"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0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22" name="Rectangle 21"/>
          <p:cNvSpPr>
            <a:spLocks noChangeAspect="1"/>
          </p:cNvSpPr>
          <p:nvPr/>
        </p:nvSpPr>
        <p:spPr>
          <a:xfrm>
            <a:off x="5823708" y="3862985"/>
            <a:ext cx="350482" cy="405125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tIns="0"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0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23" name="Rectangle 22"/>
          <p:cNvSpPr>
            <a:spLocks noChangeAspect="1"/>
          </p:cNvSpPr>
          <p:nvPr/>
        </p:nvSpPr>
        <p:spPr>
          <a:xfrm>
            <a:off x="6175605" y="3864648"/>
            <a:ext cx="350482" cy="405125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tIns="0"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0</a:t>
            </a:r>
            <a:endParaRPr lang="en-US" sz="2400" dirty="0">
              <a:solidFill>
                <a:schemeClr val="tx1"/>
              </a:solidFill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6526755" y="3865772"/>
            <a:ext cx="1054273" cy="406788"/>
            <a:chOff x="6526755" y="3865772"/>
            <a:chExt cx="1054273" cy="406788"/>
          </a:xfrm>
        </p:grpSpPr>
        <p:sp>
          <p:nvSpPr>
            <p:cNvPr id="26" name="Rectangle 25"/>
            <p:cNvSpPr>
              <a:spLocks noChangeAspect="1"/>
            </p:cNvSpPr>
            <p:nvPr/>
          </p:nvSpPr>
          <p:spPr>
            <a:xfrm>
              <a:off x="6526755" y="3865772"/>
              <a:ext cx="350482" cy="40512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tIns="0"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0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27" name="Rectangle 26"/>
            <p:cNvSpPr>
              <a:spLocks noChangeAspect="1"/>
            </p:cNvSpPr>
            <p:nvPr/>
          </p:nvSpPr>
          <p:spPr>
            <a:xfrm>
              <a:off x="6878649" y="3865772"/>
              <a:ext cx="350482" cy="40512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tIns="0"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0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28" name="Rectangle 27"/>
            <p:cNvSpPr>
              <a:spLocks noChangeAspect="1"/>
            </p:cNvSpPr>
            <p:nvPr/>
          </p:nvSpPr>
          <p:spPr>
            <a:xfrm>
              <a:off x="7230546" y="3867435"/>
              <a:ext cx="350482" cy="40512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tIns="0"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0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800263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54271" y="2929084"/>
            <a:ext cx="3505364" cy="304814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</a:t>
            </a:r>
            <a:r>
              <a:rPr lang="en-US" dirty="0" smtClean="0"/>
              <a:t>xample: buffer overflow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Array allocation</a:t>
            </a:r>
          </a:p>
          <a:p>
            <a:r>
              <a:rPr lang="en-US" sz="2800" dirty="0" err="1">
                <a:latin typeface="Consolas"/>
                <a:cs typeface="Consolas"/>
              </a:rPr>
              <a:t>m</a:t>
            </a:r>
            <a:r>
              <a:rPr lang="en-US" sz="2800" dirty="0" err="1" smtClean="0">
                <a:latin typeface="Consolas"/>
                <a:cs typeface="Consolas"/>
              </a:rPr>
              <a:t>alloc</a:t>
            </a:r>
            <a:r>
              <a:rPr lang="en-US" sz="2800" dirty="0" smtClean="0">
                <a:latin typeface="Consolas"/>
                <a:cs typeface="Consolas"/>
              </a:rPr>
              <a:t>(n * size)</a:t>
            </a:r>
            <a:endParaRPr lang="en-US" sz="2800" dirty="0">
              <a:latin typeface="Consolas"/>
              <a:cs typeface="Consolas"/>
            </a:endParaRPr>
          </a:p>
          <a:p>
            <a:pPr lvl="1"/>
            <a:r>
              <a:rPr lang="en-US" dirty="0"/>
              <a:t>Overflow: 2</a:t>
            </a:r>
            <a:r>
              <a:rPr lang="en-US" baseline="30000" dirty="0"/>
              <a:t>30</a:t>
            </a:r>
            <a:r>
              <a:rPr lang="en-US" dirty="0"/>
              <a:t> × 2</a:t>
            </a:r>
            <a:r>
              <a:rPr lang="en-US" baseline="30000" dirty="0"/>
              <a:t>3</a:t>
            </a:r>
            <a:r>
              <a:rPr lang="en-US" dirty="0"/>
              <a:t> = 0</a:t>
            </a:r>
          </a:p>
          <a:p>
            <a:pPr lvl="1"/>
            <a:r>
              <a:rPr lang="en-US" dirty="0"/>
              <a:t>Smaller buffer </a:t>
            </a:r>
            <a:r>
              <a:rPr lang="en-US" dirty="0" smtClean="0"/>
              <a:t>than expected</a:t>
            </a:r>
          </a:p>
          <a:p>
            <a:endParaRPr lang="en-US" dirty="0" smtClean="0"/>
          </a:p>
          <a:p>
            <a:r>
              <a:rPr lang="en-US" dirty="0" smtClean="0"/>
              <a:t>Memory corruption</a:t>
            </a:r>
          </a:p>
          <a:p>
            <a:pPr lvl="1"/>
            <a:r>
              <a:rPr lang="en-US" dirty="0" smtClean="0"/>
              <a:t>Privilege escalation</a:t>
            </a:r>
          </a:p>
          <a:p>
            <a:pPr lvl="1"/>
            <a:r>
              <a:rPr lang="en-US" dirty="0" smtClean="0"/>
              <a:t>iPhone jailbreak (CVE</a:t>
            </a:r>
            <a:r>
              <a:rPr lang="en-US" dirty="0"/>
              <a:t>-2011-</a:t>
            </a:r>
            <a:r>
              <a:rPr lang="en-US" dirty="0" smtClean="0"/>
              <a:t>0226)</a:t>
            </a:r>
          </a:p>
        </p:txBody>
      </p:sp>
    </p:spTree>
    <p:extLst>
      <p:ext uri="{BB962C8B-B14F-4D97-AF65-F5344CB8AC3E}">
        <p14:creationId xmlns:p14="http://schemas.microsoft.com/office/powerpoint/2010/main" val="31473412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logical bug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Linux kernel OOM killer (CVE-2011-4097)</a:t>
            </a:r>
          </a:p>
          <a:p>
            <a:pPr lvl="1"/>
            <a:r>
              <a:rPr lang="en-US" dirty="0" smtClean="0"/>
              <a:t>Compute “memory usage score” for each process</a:t>
            </a:r>
          </a:p>
          <a:p>
            <a:pPr lvl="1"/>
            <a:r>
              <a:rPr lang="en-US" dirty="0"/>
              <a:t>Kill process with the highest </a:t>
            </a:r>
            <a:r>
              <a:rPr lang="en-US" dirty="0" smtClean="0"/>
              <a:t>score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Score: </a:t>
            </a:r>
            <a:r>
              <a:rPr lang="en-US" sz="2800" dirty="0" err="1">
                <a:latin typeface="Consolas"/>
                <a:cs typeface="Consolas"/>
              </a:rPr>
              <a:t>nr_pages</a:t>
            </a:r>
            <a:r>
              <a:rPr lang="en-US" sz="2800" dirty="0">
                <a:latin typeface="Consolas"/>
                <a:cs typeface="Consolas"/>
              </a:rPr>
              <a:t> * 1000 / </a:t>
            </a:r>
            <a:r>
              <a:rPr lang="en-US" sz="2800" dirty="0" err="1">
                <a:latin typeface="Consolas"/>
                <a:cs typeface="Consolas"/>
              </a:rPr>
              <a:t>nr_totalpages</a:t>
            </a:r>
            <a:endParaRPr lang="en-US" dirty="0" smtClean="0"/>
          </a:p>
          <a:p>
            <a:r>
              <a:rPr lang="en-US" dirty="0" smtClean="0"/>
              <a:t>Malicious process</a:t>
            </a:r>
          </a:p>
          <a:p>
            <a:pPr lvl="1"/>
            <a:r>
              <a:rPr lang="en-US" dirty="0" smtClean="0"/>
              <a:t>Consume </a:t>
            </a:r>
            <a:r>
              <a:rPr lang="en-US" dirty="0"/>
              <a:t>too much memory </a:t>
            </a:r>
            <a:r>
              <a:rPr lang="en-US" dirty="0" smtClean="0"/>
              <a:t>=&gt; </a:t>
            </a:r>
            <a:r>
              <a:rPr lang="en-US" dirty="0"/>
              <a:t>a low score</a:t>
            </a:r>
          </a:p>
          <a:p>
            <a:pPr lvl="1"/>
            <a:r>
              <a:rPr lang="en-US" dirty="0" smtClean="0"/>
              <a:t>Trick the kernel into killing innocent process</a:t>
            </a:r>
          </a:p>
        </p:txBody>
      </p:sp>
      <p:sp>
        <p:nvSpPr>
          <p:cNvPr id="4" name="Rectangle 3"/>
          <p:cNvSpPr/>
          <p:nvPr/>
        </p:nvSpPr>
        <p:spPr>
          <a:xfrm>
            <a:off x="1920092" y="3769441"/>
            <a:ext cx="314701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err="1" smtClean="0">
                <a:solidFill>
                  <a:srgbClr val="FF0000"/>
                </a:solidFill>
                <a:latin typeface="Consolas"/>
                <a:cs typeface="Consolas"/>
              </a:rPr>
              <a:t>nr_pages</a:t>
            </a:r>
            <a:r>
              <a:rPr lang="en-US" sz="2800" b="1" dirty="0" smtClean="0">
                <a:solidFill>
                  <a:srgbClr val="FF0000"/>
                </a:solidFill>
                <a:latin typeface="Consolas"/>
                <a:cs typeface="Consolas"/>
              </a:rPr>
              <a:t> * 1000</a:t>
            </a:r>
            <a:endParaRPr lang="en-US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72526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 emerging threat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2007 CVE survey</a:t>
            </a:r>
            <a:r>
              <a:rPr lang="en-US" dirty="0"/>
              <a:t>:</a:t>
            </a:r>
          </a:p>
          <a:p>
            <a:pPr marL="400050" lvl="1" indent="0">
              <a:buNone/>
            </a:pPr>
            <a:r>
              <a:rPr lang="en-US" dirty="0"/>
              <a:t>“Integer overflows, barely in the top 10 overall in the past few years, are </a:t>
            </a:r>
            <a:r>
              <a:rPr lang="en-US" b="1" dirty="0">
                <a:solidFill>
                  <a:srgbClr val="FF0000"/>
                </a:solidFill>
              </a:rPr>
              <a:t>number 2</a:t>
            </a:r>
            <a:r>
              <a:rPr lang="en-US" dirty="0"/>
              <a:t> for OS vendor advisories, behind buffer overflows.</a:t>
            </a:r>
            <a:r>
              <a:rPr lang="en-US" dirty="0" smtClean="0"/>
              <a:t>”</a:t>
            </a:r>
            <a:br>
              <a:rPr lang="en-US" dirty="0" smtClean="0"/>
            </a:br>
            <a:endParaRPr lang="en-US" dirty="0"/>
          </a:p>
          <a:p>
            <a:r>
              <a:rPr lang="en-US" dirty="0"/>
              <a:t>2010 – early 2011 CVE survey: Linux kernel</a:t>
            </a:r>
          </a:p>
          <a:p>
            <a:pPr marL="400050" lvl="1" indent="0">
              <a:buNone/>
            </a:pPr>
            <a:r>
              <a:rPr lang="en-US" dirty="0" smtClean="0"/>
              <a:t>More than </a:t>
            </a:r>
            <a:r>
              <a:rPr lang="en-US" b="1" dirty="0" smtClean="0">
                <a:solidFill>
                  <a:srgbClr val="FF0000"/>
                </a:solidFill>
              </a:rPr>
              <a:t>1</a:t>
            </a:r>
            <a:r>
              <a:rPr lang="en-US" b="1" dirty="0">
                <a:solidFill>
                  <a:srgbClr val="FF0000"/>
                </a:solidFill>
              </a:rPr>
              <a:t>/</a:t>
            </a:r>
            <a:r>
              <a:rPr lang="en-US" b="1" dirty="0" smtClean="0">
                <a:solidFill>
                  <a:srgbClr val="FF0000"/>
                </a:solidFill>
              </a:rPr>
              <a:t>3</a:t>
            </a:r>
            <a:r>
              <a:rPr lang="en-US" dirty="0" smtClean="0"/>
              <a:t> of [serious bugs] are integer errors.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65417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Hard to prevent integer errors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Arbitrary-precision integers (Python/Ruby)</a:t>
            </a:r>
          </a:p>
          <a:p>
            <a:pPr lvl="1"/>
            <a:r>
              <a:rPr lang="en-US" dirty="0" smtClean="0"/>
              <a:t>Performance: require dynamic storage</a:t>
            </a:r>
          </a:p>
          <a:p>
            <a:pPr lvl="1"/>
            <a:r>
              <a:rPr lang="en-US" dirty="0" smtClean="0"/>
              <a:t>Their implementations (in C) have/had overflows</a:t>
            </a:r>
          </a:p>
          <a:p>
            <a:r>
              <a:rPr lang="en-US" dirty="0" smtClean="0"/>
              <a:t>Trap on every overflow</a:t>
            </a:r>
          </a:p>
          <a:p>
            <a:pPr lvl="1"/>
            <a:r>
              <a:rPr lang="en-US" dirty="0" smtClean="0"/>
              <a:t>False positives: overflow </a:t>
            </a:r>
            <a:r>
              <a:rPr lang="en-US" dirty="0"/>
              <a:t>checks intentionally incur </a:t>
            </a:r>
            <a:r>
              <a:rPr lang="en-US" dirty="0" smtClean="0"/>
              <a:t>overflow</a:t>
            </a:r>
          </a:p>
          <a:p>
            <a:pPr lvl="1"/>
            <a:r>
              <a:rPr lang="en-US" dirty="0" smtClean="0"/>
              <a:t>Linux kernel requires overflow to boot up</a:t>
            </a:r>
          </a:p>
          <a:p>
            <a:r>
              <a:rPr lang="en-US" dirty="0" smtClean="0"/>
              <a:t>Memory-safe languages (C#/Java)</a:t>
            </a:r>
          </a:p>
          <a:p>
            <a:pPr lvl="1"/>
            <a:r>
              <a:rPr lang="en-US" dirty="0" smtClean="0"/>
              <a:t>Performance concerns: runtime checks</a:t>
            </a:r>
          </a:p>
          <a:p>
            <a:pPr lvl="1"/>
            <a:r>
              <a:rPr lang="en-US" dirty="0" smtClean="0"/>
              <a:t>Not enough: integer errors show up in logical bugs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36609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Contributions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 case study of 114 bugs in the Linux kernel</a:t>
            </a:r>
          </a:p>
          <a:p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KINT</a:t>
            </a:r>
            <a:r>
              <a:rPr lang="en-US" dirty="0" smtClean="0"/>
              <a:t>: a static analysis tool for C programs</a:t>
            </a:r>
          </a:p>
          <a:p>
            <a:pPr lvl="1"/>
            <a:r>
              <a:rPr lang="en-US" dirty="0" smtClean="0"/>
              <a:t>Used to find the 114 bugs</a:t>
            </a:r>
          </a:p>
          <a:p>
            <a:r>
              <a:rPr lang="en-US" b="1" dirty="0" err="1" smtClean="0">
                <a:solidFill>
                  <a:srgbClr val="376092"/>
                </a:solidFill>
              </a:rPr>
              <a:t>kmalloc_array</a:t>
            </a:r>
            <a:r>
              <a:rPr lang="en-US" dirty="0" smtClean="0"/>
              <a:t>: overflow-aware allocation API</a:t>
            </a:r>
          </a:p>
          <a:p>
            <a:r>
              <a:rPr lang="en-US" b="1" dirty="0" err="1" smtClean="0">
                <a:solidFill>
                  <a:srgbClr val="376092"/>
                </a:solidFill>
              </a:rPr>
              <a:t>NaN</a:t>
            </a:r>
            <a:r>
              <a:rPr lang="en-US" b="1" dirty="0" smtClean="0">
                <a:solidFill>
                  <a:srgbClr val="376092"/>
                </a:solidFill>
              </a:rPr>
              <a:t> integer</a:t>
            </a:r>
            <a:r>
              <a:rPr lang="en-US" dirty="0" smtClean="0"/>
              <a:t>: automated overflow checking</a:t>
            </a:r>
          </a:p>
        </p:txBody>
      </p:sp>
    </p:spTree>
    <p:extLst>
      <p:ext uri="{BB962C8B-B14F-4D97-AF65-F5344CB8AC3E}">
        <p14:creationId xmlns:p14="http://schemas.microsoft.com/office/powerpoint/2010/main" val="36290485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 study: Linux kernel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Applied KINT to Linux kernel source code</a:t>
            </a:r>
          </a:p>
          <a:p>
            <a:pPr lvl="1"/>
            <a:r>
              <a:rPr lang="en-US" dirty="0" smtClean="0"/>
              <a:t>Nov </a:t>
            </a:r>
            <a:r>
              <a:rPr lang="en-US" dirty="0"/>
              <a:t>2011 to Apr </a:t>
            </a:r>
            <a:r>
              <a:rPr lang="en-US" dirty="0" smtClean="0"/>
              <a:t>2012</a:t>
            </a:r>
          </a:p>
          <a:p>
            <a:pPr lvl="1"/>
            <a:r>
              <a:rPr lang="en-US" dirty="0" smtClean="0"/>
              <a:t>Inspect KINT’s bug reports &amp; submit patches</a:t>
            </a:r>
          </a:p>
          <a:p>
            <a:r>
              <a:rPr lang="en-US" dirty="0" smtClean="0"/>
              <a:t>114 bugs found by KINT</a:t>
            </a:r>
          </a:p>
          <a:p>
            <a:pPr lvl="1"/>
            <a:r>
              <a:rPr lang="en-US" dirty="0" smtClean="0"/>
              <a:t>confirmed and fixed by developers</a:t>
            </a:r>
          </a:p>
          <a:p>
            <a:pPr lvl="1"/>
            <a:r>
              <a:rPr lang="en-US" dirty="0" smtClean="0"/>
              <a:t>105 exclusively found by KINT</a:t>
            </a:r>
          </a:p>
          <a:p>
            <a:pPr lvl="1"/>
            <a:r>
              <a:rPr lang="en-US" dirty="0"/>
              <a:t>9 </a:t>
            </a:r>
            <a:r>
              <a:rPr lang="en-US" dirty="0" smtClean="0"/>
              <a:t>simultaneously found by other developers</a:t>
            </a:r>
          </a:p>
          <a:p>
            <a:r>
              <a:rPr lang="en-US" dirty="0" smtClean="0"/>
              <a:t>Incomplete: more to be discovered</a:t>
            </a:r>
          </a:p>
          <a:p>
            <a:pPr lvl="1"/>
            <a:r>
              <a:rPr lang="en-US" dirty="0" smtClean="0"/>
              <a:t>No manpower to inspect all bug reports</a:t>
            </a:r>
          </a:p>
        </p:txBody>
      </p:sp>
    </p:spTree>
    <p:extLst>
      <p:ext uri="{BB962C8B-B14F-4D97-AF65-F5344CB8AC3E}">
        <p14:creationId xmlns:p14="http://schemas.microsoft.com/office/powerpoint/2010/main" val="41476145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Most are memory and logic bugs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07447600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-368730" y="4055655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1874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2/3 of bugs have checks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69177481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658605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Straight Connector 16"/>
          <p:cNvCxnSpPr/>
          <p:nvPr/>
        </p:nvCxnSpPr>
        <p:spPr>
          <a:xfrm>
            <a:off x="3243741" y="4522596"/>
            <a:ext cx="295359" cy="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3863335" y="4522596"/>
            <a:ext cx="2312900" cy="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3" name="Rectangular Callout 12"/>
          <p:cNvSpPr/>
          <p:nvPr/>
        </p:nvSpPr>
        <p:spPr>
          <a:xfrm>
            <a:off x="1922360" y="5628481"/>
            <a:ext cx="1117600" cy="568643"/>
          </a:xfrm>
          <a:prstGeom prst="wedgeRectCallout">
            <a:avLst>
              <a:gd name="adj1" fmla="val 78709"/>
              <a:gd name="adj2" fmla="val -246844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rgbClr val="000000"/>
                </a:solidFill>
              </a:rPr>
              <a:t>2</a:t>
            </a:r>
            <a:r>
              <a:rPr lang="en-US" sz="2800" baseline="30000" dirty="0" smtClean="0">
                <a:solidFill>
                  <a:srgbClr val="000000"/>
                </a:solidFill>
              </a:rPr>
              <a:t>30</a:t>
            </a:r>
            <a:endParaRPr lang="en-US" sz="2800" dirty="0">
              <a:solidFill>
                <a:srgbClr val="00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Example: wrong bounds</a:t>
            </a:r>
            <a:br>
              <a:rPr lang="en-US" dirty="0" smtClean="0"/>
            </a:br>
            <a:r>
              <a:rPr lang="en-US" sz="3100" dirty="0"/>
              <a:t>net/core/net-</a:t>
            </a:r>
            <a:r>
              <a:rPr lang="en-US" sz="3100" dirty="0" err="1"/>
              <a:t>sysfs.c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236224" y="3162875"/>
            <a:ext cx="6512073" cy="238400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800" dirty="0" smtClean="0">
                <a:solidFill>
                  <a:srgbClr val="1F497D"/>
                </a:solidFill>
                <a:latin typeface="Consolas"/>
                <a:cs typeface="Consolas"/>
              </a:rPr>
              <a:t>unsigned</a:t>
            </a:r>
            <a:r>
              <a:rPr lang="en-US" sz="1800" b="1" dirty="0" smtClean="0">
                <a:solidFill>
                  <a:srgbClr val="1F497D"/>
                </a:solidFill>
                <a:latin typeface="Consolas"/>
                <a:cs typeface="Consolas"/>
              </a:rPr>
              <a:t> </a:t>
            </a:r>
            <a:r>
              <a:rPr lang="en-US" sz="1800" dirty="0" smtClean="0">
                <a:solidFill>
                  <a:srgbClr val="1F497D"/>
                </a:solidFill>
                <a:latin typeface="Consolas"/>
                <a:cs typeface="Consolas"/>
              </a:rPr>
              <a:t>long</a:t>
            </a:r>
            <a:r>
              <a:rPr lang="en-US" sz="1800" dirty="0" smtClean="0">
                <a:solidFill>
                  <a:srgbClr val="558ED5"/>
                </a:solidFill>
                <a:latin typeface="Consolas"/>
                <a:cs typeface="Consolas"/>
              </a:rPr>
              <a:t> </a:t>
            </a:r>
            <a:r>
              <a:rPr lang="en-US" sz="1800" dirty="0" smtClean="0">
                <a:latin typeface="Consolas"/>
                <a:cs typeface="Consolas"/>
              </a:rPr>
              <a:t>n = /* from user space */;</a:t>
            </a:r>
          </a:p>
          <a:p>
            <a:pPr marL="0" indent="0">
              <a:buNone/>
            </a:pPr>
            <a:r>
              <a:rPr lang="en-US" sz="1800" dirty="0" smtClean="0">
                <a:solidFill>
                  <a:srgbClr val="1F497D"/>
                </a:solidFill>
                <a:latin typeface="Consolas"/>
                <a:cs typeface="Consolas"/>
              </a:rPr>
              <a:t>if</a:t>
            </a:r>
            <a:r>
              <a:rPr lang="en-US" sz="1800" dirty="0" smtClean="0">
                <a:solidFill>
                  <a:srgbClr val="558ED5"/>
                </a:solidFill>
                <a:latin typeface="Consolas"/>
                <a:cs typeface="Consolas"/>
              </a:rPr>
              <a:t> </a:t>
            </a:r>
            <a:r>
              <a:rPr lang="en-US" sz="1800" dirty="0" smtClean="0">
                <a:latin typeface="Consolas"/>
                <a:cs typeface="Consolas"/>
              </a:rPr>
              <a:t>(n &gt; </a:t>
            </a:r>
            <a:r>
              <a:rPr lang="en-US" sz="1800" b="1" dirty="0" smtClean="0">
                <a:solidFill>
                  <a:srgbClr val="800000"/>
                </a:solidFill>
                <a:latin typeface="Consolas"/>
                <a:cs typeface="Consolas"/>
              </a:rPr>
              <a:t>1&lt;&lt;30</a:t>
            </a:r>
            <a:r>
              <a:rPr lang="en-US" sz="1800" dirty="0" smtClean="0">
                <a:latin typeface="Consolas"/>
                <a:cs typeface="Consolas"/>
              </a:rPr>
              <a:t>) </a:t>
            </a:r>
            <a:r>
              <a:rPr lang="en-US" sz="1800" dirty="0" smtClean="0">
                <a:solidFill>
                  <a:srgbClr val="1F497D"/>
                </a:solidFill>
                <a:latin typeface="Consolas"/>
                <a:cs typeface="Consolas"/>
              </a:rPr>
              <a:t>return</a:t>
            </a:r>
            <a:r>
              <a:rPr lang="en-US" sz="1800" dirty="0" smtClean="0">
                <a:solidFill>
                  <a:srgbClr val="558ED5"/>
                </a:solidFill>
                <a:latin typeface="Consolas"/>
                <a:cs typeface="Consolas"/>
              </a:rPr>
              <a:t> </a:t>
            </a:r>
            <a:r>
              <a:rPr lang="en-US" sz="1800" dirty="0" smtClean="0">
                <a:latin typeface="Consolas"/>
                <a:cs typeface="Consolas"/>
              </a:rPr>
              <a:t>–EINVAL;</a:t>
            </a:r>
          </a:p>
          <a:p>
            <a:pPr marL="0" indent="0">
              <a:buNone/>
            </a:pPr>
            <a:r>
              <a:rPr lang="en-US" sz="1800" dirty="0">
                <a:latin typeface="Consolas"/>
                <a:cs typeface="Consolas"/>
              </a:rPr>
              <a:t>t</a:t>
            </a:r>
            <a:r>
              <a:rPr lang="en-US" sz="1800" dirty="0" smtClean="0">
                <a:latin typeface="Consolas"/>
                <a:cs typeface="Consolas"/>
              </a:rPr>
              <a:t>able = </a:t>
            </a:r>
            <a:r>
              <a:rPr lang="en-US" sz="1800" dirty="0" err="1">
                <a:latin typeface="Consolas"/>
                <a:cs typeface="Consolas"/>
              </a:rPr>
              <a:t>v</a:t>
            </a:r>
            <a:r>
              <a:rPr lang="en-US" sz="1800" dirty="0" err="1" smtClean="0">
                <a:latin typeface="Consolas"/>
                <a:cs typeface="Consolas"/>
              </a:rPr>
              <a:t>malloc</a:t>
            </a:r>
            <a:r>
              <a:rPr lang="en-US" sz="1800" dirty="0" smtClean="0">
                <a:latin typeface="Consolas"/>
                <a:cs typeface="Consolas"/>
              </a:rPr>
              <a:t>(</a:t>
            </a:r>
            <a:r>
              <a:rPr lang="en-US" sz="1800" dirty="0" err="1" smtClean="0">
                <a:solidFill>
                  <a:srgbClr val="1F497D"/>
                </a:solidFill>
                <a:latin typeface="Consolas"/>
                <a:cs typeface="Consolas"/>
              </a:rPr>
              <a:t>sizeof</a:t>
            </a:r>
            <a:r>
              <a:rPr lang="en-US" sz="1800" dirty="0" smtClean="0">
                <a:latin typeface="Consolas"/>
                <a:cs typeface="Consolas"/>
              </a:rPr>
              <a:t>(</a:t>
            </a:r>
            <a:r>
              <a:rPr lang="en-US" sz="1800" dirty="0" err="1" smtClean="0">
                <a:solidFill>
                  <a:srgbClr val="1F497D"/>
                </a:solidFill>
                <a:latin typeface="Consolas"/>
                <a:cs typeface="Consolas"/>
              </a:rPr>
              <a:t>struct</a:t>
            </a:r>
            <a:r>
              <a:rPr lang="en-US" sz="1800" dirty="0" smtClean="0">
                <a:latin typeface="Consolas"/>
                <a:cs typeface="Consolas"/>
              </a:rPr>
              <a:t> </a:t>
            </a:r>
            <a:r>
              <a:rPr lang="en-US" sz="1800" dirty="0" err="1" smtClean="0">
                <a:latin typeface="Consolas"/>
                <a:cs typeface="Consolas"/>
              </a:rPr>
              <a:t>flow_table</a:t>
            </a:r>
            <a:r>
              <a:rPr lang="en-US" sz="1800" dirty="0" smtClean="0">
                <a:latin typeface="Consolas"/>
                <a:cs typeface="Consolas"/>
              </a:rPr>
              <a:t>) +</a:t>
            </a:r>
          </a:p>
          <a:p>
            <a:pPr marL="0" indent="0">
              <a:buNone/>
            </a:pPr>
            <a:r>
              <a:rPr lang="en-US" sz="1800" dirty="0" smtClean="0">
                <a:latin typeface="Consolas"/>
                <a:cs typeface="Consolas"/>
              </a:rPr>
              <a:t>                n * </a:t>
            </a:r>
            <a:r>
              <a:rPr lang="en-US" sz="1800" dirty="0" err="1" smtClean="0">
                <a:solidFill>
                  <a:srgbClr val="1F497D"/>
                </a:solidFill>
                <a:latin typeface="Consolas"/>
                <a:cs typeface="Consolas"/>
              </a:rPr>
              <a:t>sizeof</a:t>
            </a:r>
            <a:r>
              <a:rPr lang="en-US" sz="1800" dirty="0" smtClean="0">
                <a:latin typeface="Consolas"/>
                <a:cs typeface="Consolas"/>
              </a:rPr>
              <a:t>(</a:t>
            </a:r>
            <a:r>
              <a:rPr lang="en-US" sz="1800" dirty="0" err="1" smtClean="0">
                <a:solidFill>
                  <a:srgbClr val="1F497D"/>
                </a:solidFill>
                <a:latin typeface="Consolas"/>
                <a:cs typeface="Consolas"/>
              </a:rPr>
              <a:t>struct</a:t>
            </a:r>
            <a:r>
              <a:rPr lang="en-US" sz="1800" dirty="0" smtClean="0">
                <a:latin typeface="Consolas"/>
                <a:cs typeface="Consolas"/>
              </a:rPr>
              <a:t> flow));</a:t>
            </a:r>
          </a:p>
          <a:p>
            <a:pPr marL="0" indent="0">
              <a:buNone/>
            </a:pPr>
            <a:r>
              <a:rPr lang="en-US" sz="1800" dirty="0" smtClean="0">
                <a:solidFill>
                  <a:srgbClr val="1F497D"/>
                </a:solidFill>
                <a:latin typeface="Consolas"/>
                <a:cs typeface="Consolas"/>
              </a:rPr>
              <a:t>for</a:t>
            </a:r>
            <a:r>
              <a:rPr lang="en-US" sz="1800" dirty="0" smtClean="0">
                <a:solidFill>
                  <a:srgbClr val="558ED5"/>
                </a:solidFill>
                <a:latin typeface="Consolas"/>
                <a:cs typeface="Consolas"/>
              </a:rPr>
              <a:t> </a:t>
            </a:r>
            <a:r>
              <a:rPr lang="en-US" sz="1800" dirty="0" smtClean="0">
                <a:latin typeface="Consolas"/>
                <a:cs typeface="Consolas"/>
              </a:rPr>
              <a:t>(</a:t>
            </a:r>
            <a:r>
              <a:rPr lang="en-US" sz="1800" dirty="0" err="1" smtClean="0">
                <a:latin typeface="Consolas"/>
                <a:cs typeface="Consolas"/>
              </a:rPr>
              <a:t>i</a:t>
            </a:r>
            <a:r>
              <a:rPr lang="en-US" sz="1800" dirty="0" smtClean="0">
                <a:latin typeface="Consolas"/>
                <a:cs typeface="Consolas"/>
              </a:rPr>
              <a:t> = 0; </a:t>
            </a:r>
            <a:r>
              <a:rPr lang="en-US" sz="1800" dirty="0" err="1" smtClean="0">
                <a:latin typeface="Consolas"/>
                <a:cs typeface="Consolas"/>
              </a:rPr>
              <a:t>i</a:t>
            </a:r>
            <a:r>
              <a:rPr lang="en-US" sz="1800" dirty="0" smtClean="0">
                <a:latin typeface="Consolas"/>
                <a:cs typeface="Consolas"/>
              </a:rPr>
              <a:t> &lt; n; ++</a:t>
            </a:r>
            <a:r>
              <a:rPr lang="en-US" sz="1800" dirty="0" err="1" smtClean="0">
                <a:latin typeface="Consolas"/>
                <a:cs typeface="Consolas"/>
              </a:rPr>
              <a:t>i</a:t>
            </a:r>
            <a:r>
              <a:rPr lang="en-US" sz="1800" dirty="0" smtClean="0">
                <a:latin typeface="Consolas"/>
                <a:cs typeface="Consolas"/>
              </a:rPr>
              <a:t>)</a:t>
            </a:r>
          </a:p>
          <a:p>
            <a:pPr marL="0" indent="0">
              <a:buNone/>
            </a:pPr>
            <a:r>
              <a:rPr lang="en-US" sz="1800" dirty="0">
                <a:latin typeface="Consolas"/>
                <a:cs typeface="Consolas"/>
              </a:rPr>
              <a:t> </a:t>
            </a:r>
            <a:r>
              <a:rPr lang="en-US" sz="1800" dirty="0" smtClean="0">
                <a:latin typeface="Consolas"/>
                <a:cs typeface="Consolas"/>
              </a:rPr>
              <a:t>   table-&gt;entries[</a:t>
            </a:r>
            <a:r>
              <a:rPr lang="en-US" sz="1800" dirty="0" err="1" smtClean="0">
                <a:latin typeface="Consolas"/>
                <a:cs typeface="Consolas"/>
              </a:rPr>
              <a:t>i</a:t>
            </a:r>
            <a:r>
              <a:rPr lang="en-US" sz="1800" dirty="0" smtClean="0">
                <a:latin typeface="Consolas"/>
                <a:cs typeface="Consolas"/>
              </a:rPr>
              <a:t>] = …;</a:t>
            </a:r>
          </a:p>
        </p:txBody>
      </p:sp>
      <p:sp>
        <p:nvSpPr>
          <p:cNvPr id="7" name="Rectangle 6"/>
          <p:cNvSpPr/>
          <p:nvPr/>
        </p:nvSpPr>
        <p:spPr>
          <a:xfrm>
            <a:off x="5031320" y="1602021"/>
            <a:ext cx="2218472" cy="327753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91440" rtlCol="0" anchor="ctr"/>
          <a:lstStyle/>
          <a:p>
            <a:r>
              <a:rPr lang="en-US" dirty="0" smtClean="0">
                <a:solidFill>
                  <a:schemeClr val="tx1"/>
                </a:solidFill>
                <a:latin typeface="Consolas"/>
                <a:cs typeface="Consolas"/>
              </a:rPr>
              <a:t> ...</a:t>
            </a:r>
            <a:endParaRPr lang="en-US" dirty="0">
              <a:solidFill>
                <a:schemeClr val="tx1"/>
              </a:solidFill>
              <a:latin typeface="Consolas"/>
              <a:cs typeface="Consola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031320" y="1932486"/>
            <a:ext cx="2218474" cy="32775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45720" rtlCol="0" anchor="ctr"/>
          <a:lstStyle/>
          <a:p>
            <a:r>
              <a:rPr lang="en-US" dirty="0" smtClean="0">
                <a:solidFill>
                  <a:schemeClr val="tx1"/>
                </a:solidFill>
                <a:latin typeface="Consolas"/>
                <a:cs typeface="Consolas"/>
              </a:rPr>
              <a:t> entries[0]</a:t>
            </a:r>
            <a:endParaRPr lang="en-US" dirty="0">
              <a:solidFill>
                <a:schemeClr val="tx1"/>
              </a:solidFill>
              <a:latin typeface="Consolas"/>
              <a:cs typeface="Consolas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031321" y="2260239"/>
            <a:ext cx="2218472" cy="32775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45720" rtlCol="0" anchor="ctr"/>
          <a:lstStyle/>
          <a:p>
            <a:r>
              <a:rPr lang="en-US" dirty="0">
                <a:solidFill>
                  <a:schemeClr val="tx1"/>
                </a:solidFill>
                <a:latin typeface="Consolas"/>
                <a:cs typeface="Consolas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Consolas"/>
                <a:cs typeface="Consolas"/>
              </a:rPr>
              <a:t>entries[…]</a:t>
            </a:r>
            <a:endParaRPr lang="en-US" dirty="0">
              <a:solidFill>
                <a:schemeClr val="tx1"/>
              </a:solidFill>
              <a:latin typeface="Consolas"/>
              <a:cs typeface="Consola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031321" y="2587991"/>
            <a:ext cx="2218472" cy="32775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45720" rtlCol="0" anchor="ctr"/>
          <a:lstStyle/>
          <a:p>
            <a:r>
              <a:rPr lang="en-US" dirty="0" smtClean="0">
                <a:solidFill>
                  <a:schemeClr val="tx1"/>
                </a:solidFill>
                <a:latin typeface="Consolas"/>
                <a:cs typeface="Consolas"/>
              </a:rPr>
              <a:t> entries[n-1]</a:t>
            </a:r>
            <a:endParaRPr lang="en-US" dirty="0">
              <a:solidFill>
                <a:schemeClr val="tx1"/>
              </a:solidFill>
              <a:latin typeface="Consolas"/>
              <a:cs typeface="Consolas"/>
            </a:endParaRPr>
          </a:p>
        </p:txBody>
      </p:sp>
      <p:sp>
        <p:nvSpPr>
          <p:cNvPr id="26" name="Content Placeholder 2"/>
          <p:cNvSpPr txBox="1">
            <a:spLocks/>
          </p:cNvSpPr>
          <p:nvPr/>
        </p:nvSpPr>
        <p:spPr>
          <a:xfrm>
            <a:off x="1236224" y="1581790"/>
            <a:ext cx="3714104" cy="13284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sz="1800" dirty="0" err="1" smtClean="0">
                <a:solidFill>
                  <a:schemeClr val="tx2"/>
                </a:solidFill>
                <a:latin typeface="Consolas"/>
                <a:cs typeface="Consolas"/>
              </a:rPr>
              <a:t>struct</a:t>
            </a:r>
            <a:r>
              <a:rPr lang="en-US" sz="18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onsolas"/>
                <a:cs typeface="Consolas"/>
              </a:rPr>
              <a:t> </a:t>
            </a:r>
            <a:r>
              <a:rPr lang="en-US" sz="1800" dirty="0" err="1" smtClean="0">
                <a:latin typeface="Consolas"/>
                <a:cs typeface="Consolas"/>
              </a:rPr>
              <a:t>flow_table</a:t>
            </a:r>
            <a:r>
              <a:rPr lang="en-US" sz="1800" dirty="0" smtClean="0">
                <a:latin typeface="Consolas"/>
                <a:cs typeface="Consolas"/>
              </a:rPr>
              <a:t> {</a:t>
            </a:r>
          </a:p>
          <a:p>
            <a:pPr marL="0" indent="0">
              <a:buFont typeface="Arial"/>
              <a:buNone/>
            </a:pPr>
            <a:r>
              <a:rPr lang="en-US" sz="1800" dirty="0">
                <a:latin typeface="Consolas"/>
                <a:cs typeface="Consolas"/>
              </a:rPr>
              <a:t> </a:t>
            </a:r>
            <a:r>
              <a:rPr lang="en-US" sz="1800" dirty="0" smtClean="0">
                <a:latin typeface="Consolas"/>
                <a:cs typeface="Consolas"/>
              </a:rPr>
              <a:t>   ...</a:t>
            </a:r>
          </a:p>
          <a:p>
            <a:pPr marL="0" indent="0">
              <a:buFont typeface="Arial"/>
              <a:buNone/>
            </a:pPr>
            <a:r>
              <a:rPr lang="en-US" sz="1800" dirty="0" smtClean="0">
                <a:latin typeface="Consolas"/>
                <a:cs typeface="Consolas"/>
              </a:rPr>
              <a:t>    </a:t>
            </a:r>
            <a:r>
              <a:rPr lang="en-US" sz="1800" dirty="0" err="1" smtClean="0">
                <a:solidFill>
                  <a:srgbClr val="1F497D"/>
                </a:solidFill>
                <a:latin typeface="Consolas"/>
                <a:cs typeface="Consolas"/>
              </a:rPr>
              <a:t>struct</a:t>
            </a:r>
            <a:r>
              <a:rPr lang="en-US" sz="1800" dirty="0" smtClean="0">
                <a:solidFill>
                  <a:srgbClr val="558ED5"/>
                </a:solidFill>
                <a:latin typeface="Consolas"/>
                <a:cs typeface="Consolas"/>
              </a:rPr>
              <a:t> </a:t>
            </a:r>
            <a:r>
              <a:rPr lang="en-US" sz="1800" dirty="0" smtClean="0">
                <a:latin typeface="Consolas"/>
                <a:cs typeface="Consolas"/>
              </a:rPr>
              <a:t>flow entries[0];</a:t>
            </a:r>
          </a:p>
          <a:p>
            <a:pPr marL="0" indent="0">
              <a:buFont typeface="Arial"/>
              <a:buNone/>
            </a:pPr>
            <a:r>
              <a:rPr lang="en-US" sz="1800" dirty="0" smtClean="0">
                <a:latin typeface="Consolas"/>
                <a:cs typeface="Consolas"/>
              </a:rPr>
              <a:t>};</a:t>
            </a:r>
          </a:p>
          <a:p>
            <a:pPr marL="0" indent="0">
              <a:buFont typeface="Arial"/>
              <a:buNone/>
            </a:pPr>
            <a:endParaRPr lang="en-US" sz="1800" dirty="0" smtClean="0">
              <a:latin typeface="Consolas"/>
              <a:cs typeface="Consolas"/>
            </a:endParaRPr>
          </a:p>
        </p:txBody>
      </p:sp>
      <p:sp>
        <p:nvSpPr>
          <p:cNvPr id="3" name="Right Arrow 2"/>
          <p:cNvSpPr/>
          <p:nvPr/>
        </p:nvSpPr>
        <p:spPr>
          <a:xfrm>
            <a:off x="797357" y="1615411"/>
            <a:ext cx="448709" cy="317075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ular Callout 11"/>
          <p:cNvSpPr/>
          <p:nvPr/>
        </p:nvSpPr>
        <p:spPr>
          <a:xfrm>
            <a:off x="3913720" y="5628481"/>
            <a:ext cx="1117600" cy="568643"/>
          </a:xfrm>
          <a:prstGeom prst="wedgeRectCallout">
            <a:avLst>
              <a:gd name="adj1" fmla="val 60266"/>
              <a:gd name="adj2" fmla="val -246415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rgbClr val="000000"/>
                </a:solidFill>
              </a:rPr>
              <a:t>8 (2</a:t>
            </a:r>
            <a:r>
              <a:rPr lang="en-US" sz="2800" baseline="30000" dirty="0" smtClean="0">
                <a:solidFill>
                  <a:srgbClr val="000000"/>
                </a:solidFill>
              </a:rPr>
              <a:t>3</a:t>
            </a:r>
            <a:r>
              <a:rPr lang="en-US" sz="2800" dirty="0" smtClean="0">
                <a:solidFill>
                  <a:srgbClr val="000000"/>
                </a:solidFill>
              </a:rPr>
              <a:t>)</a:t>
            </a:r>
            <a:endParaRPr lang="en-US" sz="2800" dirty="0">
              <a:solidFill>
                <a:srgbClr val="000000"/>
              </a:solidFill>
            </a:endParaRPr>
          </a:p>
        </p:txBody>
      </p:sp>
      <p:sp>
        <p:nvSpPr>
          <p:cNvPr id="14" name="Multiply 13"/>
          <p:cNvSpPr/>
          <p:nvPr/>
        </p:nvSpPr>
        <p:spPr>
          <a:xfrm>
            <a:off x="3172040" y="5577364"/>
            <a:ext cx="640080" cy="680720"/>
          </a:xfrm>
          <a:prstGeom prst="mathMultiply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Equal 14"/>
          <p:cNvSpPr/>
          <p:nvPr/>
        </p:nvSpPr>
        <p:spPr>
          <a:xfrm>
            <a:off x="5285320" y="5546884"/>
            <a:ext cx="701040" cy="711200"/>
          </a:xfrm>
          <a:prstGeom prst="mathEqual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6251008" y="5628481"/>
            <a:ext cx="787776" cy="568643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</a:rPr>
              <a:t>0</a:t>
            </a:r>
            <a:endParaRPr lang="en-US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99548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1482E-6 4.83572E-6 L 0.00035 0.0964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481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35 0.09648 L 0.00035 0.23345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84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path" presetSubtype="0" accel="50000" decel="5000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35 0.23345 L 0.00035 0.27649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15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path" presetSubtype="0" accel="50000" decel="5000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35 0.27649 L 0.00035 0.32276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31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path" presetSubtype="0" accel="50000" decel="5000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35 0.32276 L 0.00052 0.4204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88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xit" presetSubtype="4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" decel="100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37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" decel="10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37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" decel="100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8" grpId="0" animBg="1"/>
      <p:bldP spid="9" grpId="0" animBg="1"/>
      <p:bldP spid="10" grpId="0" animBg="1"/>
      <p:bldP spid="3" grpId="0" animBg="1"/>
      <p:bldP spid="3" grpId="1" animBg="1"/>
      <p:bldP spid="3" grpId="2" animBg="1"/>
      <p:bldP spid="3" grpId="3" animBg="1"/>
      <p:bldP spid="3" grpId="4" animBg="1"/>
      <p:bldP spid="3" grpId="5" animBg="1"/>
      <p:bldP spid="3" grpId="6" animBg="1"/>
      <p:bldP spid="12" grpId="0" animBg="1"/>
      <p:bldP spid="14" grpId="0" animBg="1"/>
      <p:bldP spid="15" grpId="0" animBg="1"/>
      <p:bldP spid="1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ular Callout 8"/>
          <p:cNvSpPr/>
          <p:nvPr/>
        </p:nvSpPr>
        <p:spPr>
          <a:xfrm>
            <a:off x="6122031" y="2025990"/>
            <a:ext cx="1690647" cy="685966"/>
          </a:xfrm>
          <a:prstGeom prst="wedgeRectCallout">
            <a:avLst>
              <a:gd name="adj1" fmla="val -206345"/>
              <a:gd name="adj2" fmla="val 79632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  <a:cs typeface="Consolas"/>
              </a:rPr>
              <a:t>32-bit </a:t>
            </a:r>
            <a:r>
              <a:rPr lang="en-US" sz="2000" dirty="0" err="1" smtClean="0">
                <a:solidFill>
                  <a:schemeClr val="tx1"/>
                </a:solidFill>
                <a:cs typeface="Consolas"/>
              </a:rPr>
              <a:t>mul</a:t>
            </a:r>
            <a:r>
              <a:rPr lang="en-US" sz="2000" dirty="0" smtClean="0">
                <a:solidFill>
                  <a:schemeClr val="tx1"/>
                </a:solidFill>
                <a:cs typeface="Consolas"/>
              </a:rPr>
              <a:t> overflow</a:t>
            </a:r>
            <a:endParaRPr lang="en-US" sz="2000" dirty="0">
              <a:solidFill>
                <a:schemeClr val="tx1"/>
              </a:solidFill>
              <a:cs typeface="Consolas"/>
            </a:endParaRPr>
          </a:p>
        </p:txBody>
      </p:sp>
      <p:sp>
        <p:nvSpPr>
          <p:cNvPr id="8" name="Rectangular Callout 7"/>
          <p:cNvSpPr/>
          <p:nvPr/>
        </p:nvSpPr>
        <p:spPr>
          <a:xfrm>
            <a:off x="6122031" y="3210023"/>
            <a:ext cx="1690647" cy="685966"/>
          </a:xfrm>
          <a:prstGeom prst="wedgeRectCallout">
            <a:avLst>
              <a:gd name="adj1" fmla="val -205763"/>
              <a:gd name="adj2" fmla="val 10231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  <a:cs typeface="Consolas"/>
              </a:rPr>
              <a:t>C spec: still 32-bit </a:t>
            </a:r>
            <a:r>
              <a:rPr lang="en-US" sz="2000" dirty="0" err="1" smtClean="0">
                <a:solidFill>
                  <a:schemeClr val="tx1"/>
                </a:solidFill>
                <a:cs typeface="Consolas"/>
              </a:rPr>
              <a:t>mul</a:t>
            </a:r>
            <a:r>
              <a:rPr lang="en-US" sz="2000" dirty="0" smtClean="0">
                <a:solidFill>
                  <a:schemeClr val="tx1"/>
                </a:solidFill>
                <a:cs typeface="Consolas"/>
              </a:rPr>
              <a:t>!</a:t>
            </a:r>
            <a:endParaRPr lang="en-US" sz="2000" dirty="0">
              <a:solidFill>
                <a:schemeClr val="tx1"/>
              </a:solidFill>
              <a:cs typeface="Consola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Example: wrong type</a:t>
            </a:r>
            <a:r>
              <a:rPr lang="en-US" dirty="0"/>
              <a:t/>
            </a:r>
            <a:br>
              <a:rPr lang="en-US" dirty="0"/>
            </a:br>
            <a:r>
              <a:rPr lang="en-US" sz="3100" dirty="0"/>
              <a:t>drivers/</a:t>
            </a:r>
            <a:r>
              <a:rPr lang="en-US" sz="3100" dirty="0" err="1"/>
              <a:t>gpu</a:t>
            </a:r>
            <a:r>
              <a:rPr lang="en-US" sz="3100" dirty="0"/>
              <a:t>/</a:t>
            </a:r>
            <a:r>
              <a:rPr lang="en-US" sz="3100" dirty="0" err="1"/>
              <a:t>drm</a:t>
            </a:r>
            <a:r>
              <a:rPr lang="en-US" sz="3100" dirty="0"/>
              <a:t>/</a:t>
            </a:r>
            <a:r>
              <a:rPr lang="en-US" sz="3100" dirty="0" err="1"/>
              <a:t>vmwgfx</a:t>
            </a:r>
            <a:r>
              <a:rPr lang="en-US" sz="3100" dirty="0"/>
              <a:t>/</a:t>
            </a:r>
            <a:r>
              <a:rPr lang="en-US" sz="3100" dirty="0" err="1"/>
              <a:t>vmwgfx_kms.c</a:t>
            </a:r>
            <a:endParaRPr lang="en-US" sz="2700" dirty="0"/>
          </a:p>
        </p:txBody>
      </p:sp>
      <p:sp>
        <p:nvSpPr>
          <p:cNvPr id="4" name="TextBox 3"/>
          <p:cNvSpPr txBox="1"/>
          <p:nvPr/>
        </p:nvSpPr>
        <p:spPr>
          <a:xfrm>
            <a:off x="860855" y="2467420"/>
            <a:ext cx="4274077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cs typeface="Consolas"/>
              </a:rPr>
              <a:t>Patch 1:</a:t>
            </a:r>
          </a:p>
          <a:p>
            <a:r>
              <a:rPr lang="en-US" sz="2000" dirty="0" smtClean="0">
                <a:latin typeface="Consolas"/>
                <a:cs typeface="Consolas"/>
              </a:rPr>
              <a:t>u32 size</a:t>
            </a:r>
            <a:r>
              <a:rPr lang="en-US" sz="2000" dirty="0">
                <a:latin typeface="Consolas"/>
                <a:cs typeface="Consolas"/>
              </a:rPr>
              <a:t> = </a:t>
            </a:r>
            <a:r>
              <a:rPr lang="en-US" sz="2000" dirty="0" smtClean="0">
                <a:latin typeface="Consolas"/>
                <a:cs typeface="Consolas"/>
              </a:rPr>
              <a:t>pitch</a:t>
            </a:r>
            <a:r>
              <a:rPr lang="en-US" sz="2000" dirty="0">
                <a:latin typeface="Consolas"/>
                <a:cs typeface="Consolas"/>
              </a:rPr>
              <a:t> * </a:t>
            </a:r>
            <a:r>
              <a:rPr lang="en-US" sz="2000" dirty="0" smtClean="0">
                <a:latin typeface="Consolas"/>
                <a:cs typeface="Consolas"/>
              </a:rPr>
              <a:t>height</a:t>
            </a:r>
            <a:r>
              <a:rPr lang="en-US" sz="2000" dirty="0">
                <a:latin typeface="Consolas"/>
                <a:cs typeface="Consolas"/>
              </a:rPr>
              <a:t>;</a:t>
            </a:r>
          </a:p>
          <a:p>
            <a:r>
              <a:rPr lang="en-US" sz="2000" dirty="0" smtClean="0">
                <a:latin typeface="Consolas"/>
                <a:cs typeface="Consolas"/>
              </a:rPr>
              <a:t>if</a:t>
            </a:r>
            <a:r>
              <a:rPr lang="en-US" sz="2000" dirty="0">
                <a:latin typeface="Consolas"/>
                <a:cs typeface="Consolas"/>
              </a:rPr>
              <a:t> </a:t>
            </a:r>
            <a:r>
              <a:rPr lang="en-US" sz="2000" dirty="0" smtClean="0">
                <a:latin typeface="Consolas"/>
                <a:cs typeface="Consolas"/>
              </a:rPr>
              <a:t>(size</a:t>
            </a:r>
            <a:r>
              <a:rPr lang="en-US" sz="2000" dirty="0">
                <a:latin typeface="Consolas"/>
                <a:cs typeface="Consolas"/>
              </a:rPr>
              <a:t> &gt; </a:t>
            </a:r>
            <a:r>
              <a:rPr lang="en-US" sz="2000" dirty="0" err="1" smtClean="0">
                <a:latin typeface="Consolas"/>
                <a:cs typeface="Consolas"/>
              </a:rPr>
              <a:t>vram_size</a:t>
            </a:r>
            <a:r>
              <a:rPr lang="en-US" sz="2000" dirty="0" smtClean="0">
                <a:latin typeface="Consolas"/>
                <a:cs typeface="Consolas"/>
              </a:rPr>
              <a:t>) return;</a:t>
            </a:r>
            <a:endParaRPr lang="en-US" sz="2000" dirty="0">
              <a:latin typeface="Consolas"/>
              <a:cs typeface="Consola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60855" y="1661087"/>
            <a:ext cx="512016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Consolas"/>
                <a:cs typeface="Consolas"/>
              </a:rPr>
              <a:t>u32 pitch = /* from user space*/;</a:t>
            </a:r>
          </a:p>
          <a:p>
            <a:r>
              <a:rPr lang="en-US" sz="2000" dirty="0" smtClean="0">
                <a:latin typeface="Consolas"/>
                <a:cs typeface="Consolas"/>
              </a:rPr>
              <a:t>u32 height = /* from user space */;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0855" y="3797542"/>
            <a:ext cx="4274077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cs typeface="Consolas"/>
              </a:rPr>
              <a:t>Patch </a:t>
            </a:r>
            <a:r>
              <a:rPr lang="en-US" sz="2400" dirty="0" smtClean="0">
                <a:cs typeface="Consolas"/>
              </a:rPr>
              <a:t>2: use 64 bits?</a:t>
            </a:r>
            <a:endParaRPr lang="en-US" sz="2400" dirty="0" smtClean="0">
              <a:latin typeface="Consolas"/>
              <a:cs typeface="Consolas"/>
            </a:endParaRPr>
          </a:p>
          <a:p>
            <a:r>
              <a:rPr lang="en-US" sz="2000" dirty="0" smtClean="0">
                <a:solidFill>
                  <a:srgbClr val="FF0000"/>
                </a:solidFill>
                <a:latin typeface="Consolas"/>
                <a:cs typeface="Consolas"/>
              </a:rPr>
              <a:t>u64</a:t>
            </a:r>
            <a:r>
              <a:rPr lang="en-US" sz="2000" dirty="0" smtClean="0">
                <a:latin typeface="Consolas"/>
                <a:cs typeface="Consolas"/>
              </a:rPr>
              <a:t> size</a:t>
            </a:r>
            <a:r>
              <a:rPr lang="en-US" sz="2000" dirty="0">
                <a:latin typeface="Consolas"/>
                <a:cs typeface="Consolas"/>
              </a:rPr>
              <a:t> = </a:t>
            </a:r>
            <a:r>
              <a:rPr lang="en-US" sz="2000" dirty="0" smtClean="0">
                <a:latin typeface="Consolas"/>
                <a:cs typeface="Consolas"/>
              </a:rPr>
              <a:t>pitch</a:t>
            </a:r>
            <a:r>
              <a:rPr lang="en-US" sz="2000" dirty="0">
                <a:latin typeface="Consolas"/>
                <a:cs typeface="Consolas"/>
              </a:rPr>
              <a:t> * </a:t>
            </a:r>
            <a:r>
              <a:rPr lang="en-US" sz="2000" dirty="0" smtClean="0">
                <a:latin typeface="Consolas"/>
                <a:cs typeface="Consolas"/>
              </a:rPr>
              <a:t>height</a:t>
            </a:r>
            <a:r>
              <a:rPr lang="en-US" sz="2000" dirty="0">
                <a:latin typeface="Consolas"/>
                <a:cs typeface="Consolas"/>
              </a:rPr>
              <a:t>;</a:t>
            </a:r>
          </a:p>
          <a:p>
            <a:r>
              <a:rPr lang="en-US" sz="2000" dirty="0" smtClean="0">
                <a:latin typeface="Consolas"/>
                <a:cs typeface="Consolas"/>
              </a:rPr>
              <a:t>if</a:t>
            </a:r>
            <a:r>
              <a:rPr lang="en-US" sz="2000" dirty="0">
                <a:latin typeface="Consolas"/>
                <a:cs typeface="Consolas"/>
              </a:rPr>
              <a:t> </a:t>
            </a:r>
            <a:r>
              <a:rPr lang="en-US" sz="2000" dirty="0" smtClean="0">
                <a:latin typeface="Consolas"/>
                <a:cs typeface="Consolas"/>
              </a:rPr>
              <a:t>(size</a:t>
            </a:r>
            <a:r>
              <a:rPr lang="en-US" sz="2000" dirty="0">
                <a:latin typeface="Consolas"/>
                <a:cs typeface="Consolas"/>
              </a:rPr>
              <a:t> &gt; </a:t>
            </a:r>
            <a:r>
              <a:rPr lang="en-US" sz="2000" dirty="0" err="1" smtClean="0">
                <a:latin typeface="Consolas"/>
                <a:cs typeface="Consolas"/>
              </a:rPr>
              <a:t>vram_size</a:t>
            </a:r>
            <a:r>
              <a:rPr lang="en-US" sz="2000" dirty="0" smtClean="0">
                <a:latin typeface="Consolas"/>
                <a:cs typeface="Consolas"/>
              </a:rPr>
              <a:t>) return;</a:t>
            </a:r>
            <a:endParaRPr lang="en-US" sz="2000" dirty="0">
              <a:latin typeface="Consolas"/>
              <a:cs typeface="Consola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60855" y="5026792"/>
            <a:ext cx="5863955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cs typeface="Consolas"/>
              </a:rPr>
              <a:t>Patch </a:t>
            </a:r>
            <a:r>
              <a:rPr lang="en-US" sz="2400" dirty="0" smtClean="0">
                <a:cs typeface="Consolas"/>
              </a:rPr>
              <a:t>3: convert pitch and height to u64 first!</a:t>
            </a:r>
            <a:endParaRPr lang="en-US" sz="2400" dirty="0" smtClean="0">
              <a:latin typeface="Consolas"/>
              <a:cs typeface="Consolas"/>
            </a:endParaRPr>
          </a:p>
          <a:p>
            <a:r>
              <a:rPr lang="en-US" sz="2000" dirty="0" smtClean="0">
                <a:latin typeface="Consolas"/>
                <a:cs typeface="Consolas"/>
              </a:rPr>
              <a:t>u64 size</a:t>
            </a:r>
            <a:r>
              <a:rPr lang="en-US" sz="2000" dirty="0">
                <a:latin typeface="Consolas"/>
                <a:cs typeface="Consolas"/>
              </a:rPr>
              <a:t> = </a:t>
            </a:r>
            <a:r>
              <a:rPr lang="en-US" sz="2000" dirty="0" smtClean="0">
                <a:solidFill>
                  <a:srgbClr val="FF0000"/>
                </a:solidFill>
                <a:latin typeface="Consolas"/>
                <a:cs typeface="Consolas"/>
              </a:rPr>
              <a:t>(u64)</a:t>
            </a:r>
            <a:r>
              <a:rPr lang="en-US" sz="2000" dirty="0" smtClean="0">
                <a:latin typeface="Consolas"/>
                <a:cs typeface="Consolas"/>
              </a:rPr>
              <a:t>pitch</a:t>
            </a:r>
            <a:r>
              <a:rPr lang="en-US" sz="2000" dirty="0">
                <a:latin typeface="Consolas"/>
                <a:cs typeface="Consolas"/>
              </a:rPr>
              <a:t> </a:t>
            </a:r>
            <a:r>
              <a:rPr lang="en-US" sz="2000" dirty="0">
                <a:solidFill>
                  <a:srgbClr val="000000"/>
                </a:solidFill>
                <a:latin typeface="Consolas"/>
                <a:cs typeface="Consolas"/>
              </a:rPr>
              <a:t>*</a:t>
            </a:r>
            <a:r>
              <a:rPr lang="en-US" sz="2000" dirty="0">
                <a:latin typeface="Consolas"/>
                <a:cs typeface="Consolas"/>
              </a:rPr>
              <a:t> </a:t>
            </a:r>
            <a:r>
              <a:rPr lang="en-US" sz="2000" dirty="0" smtClean="0">
                <a:solidFill>
                  <a:srgbClr val="FF0000"/>
                </a:solidFill>
                <a:latin typeface="Consolas"/>
                <a:cs typeface="Consolas"/>
              </a:rPr>
              <a:t>(u64)</a:t>
            </a:r>
            <a:r>
              <a:rPr lang="en-US" sz="2000" dirty="0" smtClean="0">
                <a:latin typeface="Consolas"/>
                <a:cs typeface="Consolas"/>
              </a:rPr>
              <a:t>height</a:t>
            </a:r>
            <a:r>
              <a:rPr lang="en-US" sz="2000" dirty="0">
                <a:latin typeface="Consolas"/>
                <a:cs typeface="Consolas"/>
              </a:rPr>
              <a:t>;</a:t>
            </a:r>
          </a:p>
          <a:p>
            <a:r>
              <a:rPr lang="en-US" sz="2000" dirty="0" smtClean="0">
                <a:latin typeface="Consolas"/>
                <a:cs typeface="Consolas"/>
              </a:rPr>
              <a:t>if</a:t>
            </a:r>
            <a:r>
              <a:rPr lang="en-US" sz="2000" dirty="0">
                <a:latin typeface="Consolas"/>
                <a:cs typeface="Consolas"/>
              </a:rPr>
              <a:t> </a:t>
            </a:r>
            <a:r>
              <a:rPr lang="en-US" sz="2000" dirty="0" smtClean="0">
                <a:latin typeface="Consolas"/>
                <a:cs typeface="Consolas"/>
              </a:rPr>
              <a:t>(size</a:t>
            </a:r>
            <a:r>
              <a:rPr lang="en-US" sz="2000" dirty="0">
                <a:latin typeface="Consolas"/>
                <a:cs typeface="Consolas"/>
              </a:rPr>
              <a:t> &gt; </a:t>
            </a:r>
            <a:r>
              <a:rPr lang="en-US" sz="2000" dirty="0" err="1" smtClean="0">
                <a:latin typeface="Consolas"/>
                <a:cs typeface="Consolas"/>
              </a:rPr>
              <a:t>vram_size</a:t>
            </a:r>
            <a:r>
              <a:rPr lang="en-US" sz="2000" dirty="0" smtClean="0">
                <a:latin typeface="Consolas"/>
                <a:cs typeface="Consolas"/>
              </a:rPr>
              <a:t>) return;</a:t>
            </a:r>
            <a:endParaRPr lang="en-US" sz="2000" dirty="0">
              <a:latin typeface="Consolas"/>
              <a:cs typeface="Consolas"/>
            </a:endParaRPr>
          </a:p>
        </p:txBody>
      </p:sp>
    </p:spTree>
    <p:extLst>
      <p:ext uri="{BB962C8B-B14F-4D97-AF65-F5344CB8AC3E}">
        <p14:creationId xmlns:p14="http://schemas.microsoft.com/office/powerpoint/2010/main" val="5745722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8" grpId="0" animBg="1"/>
      <p:bldP spid="6" grpId="0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Writing </a:t>
            </a:r>
            <a:r>
              <a:rPr lang="en-US" dirty="0" smtClean="0"/>
              <a:t>correct checks </a:t>
            </a:r>
            <a:r>
              <a:rPr lang="en-US" dirty="0"/>
              <a:t>is non-</a:t>
            </a:r>
            <a:r>
              <a:rPr lang="en-US" dirty="0" smtClean="0"/>
              <a:t>trivial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2/3 of the 114 integer errors have checks</a:t>
            </a:r>
          </a:p>
          <a:p>
            <a:r>
              <a:rPr lang="en-US" dirty="0" smtClean="0"/>
              <a:t>One check was fixed 3 times and still buggy</a:t>
            </a:r>
          </a:p>
          <a:p>
            <a:r>
              <a:rPr lang="en-US" dirty="0"/>
              <a:t>Even two CVE cases were fixed incorrectly</a:t>
            </a:r>
          </a:p>
          <a:p>
            <a:pPr lvl="1"/>
            <a:r>
              <a:rPr lang="en-US" dirty="0"/>
              <a:t>Each received extensive </a:t>
            </a:r>
            <a:r>
              <a:rPr lang="en-US" dirty="0" smtClean="0"/>
              <a:t>review</a:t>
            </a:r>
          </a:p>
          <a:p>
            <a:endParaRPr lang="en-US" dirty="0"/>
          </a:p>
          <a:p>
            <a:r>
              <a:rPr lang="en-US" dirty="0" smtClean="0"/>
              <a:t>How do we find integer errors?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52256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Finding integer errors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Random testing</a:t>
            </a:r>
          </a:p>
          <a:p>
            <a:pPr lvl="1"/>
            <a:r>
              <a:rPr lang="en-US" dirty="0" smtClean="0"/>
              <a:t>Low coverage: hard to trigger corner cases</a:t>
            </a:r>
          </a:p>
          <a:p>
            <a:r>
              <a:rPr lang="en-US" dirty="0" smtClean="0"/>
              <a:t>Symbolic </a:t>
            </a:r>
            <a:r>
              <a:rPr lang="en-US" dirty="0"/>
              <a:t>model checking</a:t>
            </a:r>
          </a:p>
          <a:p>
            <a:pPr lvl="1"/>
            <a:r>
              <a:rPr lang="en-US" dirty="0"/>
              <a:t>Path </a:t>
            </a:r>
            <a:r>
              <a:rPr lang="en-US" dirty="0" smtClean="0"/>
              <a:t>explosion</a:t>
            </a:r>
          </a:p>
          <a:p>
            <a:pPr lvl="1"/>
            <a:r>
              <a:rPr lang="en-US" dirty="0" smtClean="0"/>
              <a:t>Environment modeling</a:t>
            </a:r>
          </a:p>
          <a:p>
            <a:r>
              <a:rPr lang="en-US" dirty="0" smtClean="0"/>
              <a:t>KINT: static analysis for bug detection</a:t>
            </a:r>
          </a:p>
        </p:txBody>
      </p:sp>
    </p:spTree>
    <p:extLst>
      <p:ext uri="{BB962C8B-B14F-4D97-AF65-F5344CB8AC3E}">
        <p14:creationId xmlns:p14="http://schemas.microsoft.com/office/powerpoint/2010/main" val="40747251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KINT Overview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2649416" y="1679867"/>
            <a:ext cx="2043551" cy="876300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Per-function analysis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649416" y="2937939"/>
            <a:ext cx="2043551" cy="876300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Range analysis</a:t>
            </a:r>
          </a:p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(whole-program)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649416" y="4243050"/>
            <a:ext cx="2043551" cy="876300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Taint analysis</a:t>
            </a:r>
          </a:p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(whole-program)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205286" y="2937941"/>
            <a:ext cx="1600232" cy="876300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Solving &amp; classification</a:t>
            </a:r>
            <a:endParaRPr lang="en-US" sz="2000" dirty="0">
              <a:solidFill>
                <a:schemeClr val="tx1"/>
              </a:solidFill>
            </a:endParaRPr>
          </a:p>
        </p:txBody>
      </p:sp>
      <p:cxnSp>
        <p:nvCxnSpPr>
          <p:cNvPr id="11" name="Straight Arrow Connector 10"/>
          <p:cNvCxnSpPr>
            <a:stCxn id="58" idx="0"/>
            <a:endCxn id="6" idx="1"/>
          </p:cNvCxnSpPr>
          <p:nvPr/>
        </p:nvCxnSpPr>
        <p:spPr>
          <a:xfrm rot="5400000" flipH="1" flipV="1">
            <a:off x="1521268" y="1809793"/>
            <a:ext cx="819924" cy="1436372"/>
          </a:xfrm>
          <a:prstGeom prst="bentConnector2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0"/>
          <p:cNvCxnSpPr>
            <a:stCxn id="58" idx="4"/>
            <a:endCxn id="8" idx="1"/>
          </p:cNvCxnSpPr>
          <p:nvPr/>
        </p:nvCxnSpPr>
        <p:spPr>
          <a:xfrm rot="16200000" flipH="1">
            <a:off x="1497751" y="3529534"/>
            <a:ext cx="866959" cy="1436372"/>
          </a:xfrm>
          <a:prstGeom prst="bentConnector2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0"/>
          <p:cNvCxnSpPr>
            <a:endCxn id="7" idx="1"/>
          </p:cNvCxnSpPr>
          <p:nvPr/>
        </p:nvCxnSpPr>
        <p:spPr>
          <a:xfrm flipV="1">
            <a:off x="2125805" y="3376089"/>
            <a:ext cx="523611" cy="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10"/>
          <p:cNvCxnSpPr>
            <a:stCxn id="7" idx="3"/>
            <a:endCxn id="9" idx="1"/>
          </p:cNvCxnSpPr>
          <p:nvPr/>
        </p:nvCxnSpPr>
        <p:spPr>
          <a:xfrm>
            <a:off x="4692967" y="3376089"/>
            <a:ext cx="512319" cy="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10"/>
          <p:cNvCxnSpPr>
            <a:stCxn id="6" idx="3"/>
            <a:endCxn id="9" idx="0"/>
          </p:cNvCxnSpPr>
          <p:nvPr/>
        </p:nvCxnSpPr>
        <p:spPr>
          <a:xfrm>
            <a:off x="4692967" y="2118017"/>
            <a:ext cx="1312435" cy="819924"/>
          </a:xfrm>
          <a:prstGeom prst="bentConnector2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10"/>
          <p:cNvCxnSpPr>
            <a:stCxn id="8" idx="3"/>
            <a:endCxn id="9" idx="2"/>
          </p:cNvCxnSpPr>
          <p:nvPr/>
        </p:nvCxnSpPr>
        <p:spPr>
          <a:xfrm flipV="1">
            <a:off x="4692967" y="3814241"/>
            <a:ext cx="1312435" cy="866959"/>
          </a:xfrm>
          <a:prstGeom prst="bentConnector2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10"/>
          <p:cNvCxnSpPr>
            <a:stCxn id="9" idx="3"/>
            <a:endCxn id="62" idx="2"/>
          </p:cNvCxnSpPr>
          <p:nvPr/>
        </p:nvCxnSpPr>
        <p:spPr>
          <a:xfrm>
            <a:off x="6805518" y="3376091"/>
            <a:ext cx="387776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Oval 57"/>
          <p:cNvSpPr/>
          <p:nvPr/>
        </p:nvSpPr>
        <p:spPr>
          <a:xfrm>
            <a:off x="300282" y="2937941"/>
            <a:ext cx="1825523" cy="8763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LLVM IR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(from C code)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2" name="Oval 61"/>
          <p:cNvSpPr/>
          <p:nvPr/>
        </p:nvSpPr>
        <p:spPr>
          <a:xfrm>
            <a:off x="7193294" y="2937941"/>
            <a:ext cx="1433827" cy="8763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Possible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bugs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Oval 15"/>
          <p:cNvSpPr/>
          <p:nvPr/>
        </p:nvSpPr>
        <p:spPr>
          <a:xfrm>
            <a:off x="2649416" y="5533675"/>
            <a:ext cx="2043551" cy="8763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User annotations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22" name="Straight Arrow Connector 10"/>
          <p:cNvCxnSpPr>
            <a:stCxn id="16" idx="0"/>
            <a:endCxn id="8" idx="2"/>
          </p:cNvCxnSpPr>
          <p:nvPr/>
        </p:nvCxnSpPr>
        <p:spPr>
          <a:xfrm flipV="1">
            <a:off x="3671192" y="5119350"/>
            <a:ext cx="0" cy="414325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Cloud 18"/>
          <p:cNvSpPr/>
          <p:nvPr/>
        </p:nvSpPr>
        <p:spPr>
          <a:xfrm>
            <a:off x="4692967" y="1417638"/>
            <a:ext cx="2844774" cy="1147410"/>
          </a:xfrm>
          <a:prstGeom prst="cloud">
            <a:avLst/>
          </a:prstGeom>
          <a:solidFill>
            <a:schemeClr val="accent1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000" b="1" dirty="0" smtClean="0"/>
              <a:t>Look for bugs in a single function</a:t>
            </a:r>
            <a:endParaRPr lang="en-US" sz="2000" b="1" dirty="0"/>
          </a:p>
        </p:txBody>
      </p:sp>
      <p:sp>
        <p:nvSpPr>
          <p:cNvPr id="28" name="Cloud 27"/>
          <p:cNvSpPr/>
          <p:nvPr/>
        </p:nvSpPr>
        <p:spPr>
          <a:xfrm>
            <a:off x="4692967" y="2802384"/>
            <a:ext cx="2844774" cy="1147410"/>
          </a:xfrm>
          <a:prstGeom prst="cloud">
            <a:avLst/>
          </a:prstGeom>
          <a:solidFill>
            <a:schemeClr val="accent1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000" b="1" dirty="0" smtClean="0"/>
              <a:t>Reduce false positives</a:t>
            </a:r>
            <a:endParaRPr lang="en-US" sz="2000" b="1" dirty="0"/>
          </a:p>
        </p:txBody>
      </p:sp>
      <p:sp>
        <p:nvSpPr>
          <p:cNvPr id="30" name="Cloud 29"/>
          <p:cNvSpPr/>
          <p:nvPr/>
        </p:nvSpPr>
        <p:spPr>
          <a:xfrm>
            <a:off x="4692967" y="4107495"/>
            <a:ext cx="2844774" cy="1147410"/>
          </a:xfrm>
          <a:prstGeom prst="cloud">
            <a:avLst/>
          </a:prstGeom>
          <a:solidFill>
            <a:schemeClr val="accent1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000" b="1" dirty="0" smtClean="0"/>
              <a:t>Look for exploitable bugs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6847257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58" grpId="0" animBg="1"/>
      <p:bldP spid="62" grpId="0" animBg="1"/>
      <p:bldP spid="16" grpId="0" animBg="1"/>
      <p:bldP spid="19" grpId="0" animBg="1"/>
      <p:bldP spid="28" grpId="0" animBg="1"/>
      <p:bldP spid="3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KINT Overview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2649416" y="1679867"/>
            <a:ext cx="2043551" cy="8763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Per-function analysis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649416" y="2937939"/>
            <a:ext cx="2043551" cy="876300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Range analysis</a:t>
            </a:r>
          </a:p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(whole-program)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649416" y="4243050"/>
            <a:ext cx="2043551" cy="876300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Taint analysis</a:t>
            </a:r>
          </a:p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(whole-program)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205286" y="2937941"/>
            <a:ext cx="1600232" cy="876300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Solving &amp; classification</a:t>
            </a:r>
            <a:endParaRPr lang="en-US" sz="2000" dirty="0">
              <a:solidFill>
                <a:schemeClr val="tx1"/>
              </a:solidFill>
            </a:endParaRPr>
          </a:p>
        </p:txBody>
      </p:sp>
      <p:cxnSp>
        <p:nvCxnSpPr>
          <p:cNvPr id="11" name="Straight Arrow Connector 10"/>
          <p:cNvCxnSpPr>
            <a:stCxn id="58" idx="0"/>
            <a:endCxn id="6" idx="1"/>
          </p:cNvCxnSpPr>
          <p:nvPr/>
        </p:nvCxnSpPr>
        <p:spPr>
          <a:xfrm rot="5400000" flipH="1" flipV="1">
            <a:off x="1521268" y="1809793"/>
            <a:ext cx="819924" cy="1436372"/>
          </a:xfrm>
          <a:prstGeom prst="bentConnector2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0"/>
          <p:cNvCxnSpPr>
            <a:stCxn id="58" idx="4"/>
            <a:endCxn id="8" idx="1"/>
          </p:cNvCxnSpPr>
          <p:nvPr/>
        </p:nvCxnSpPr>
        <p:spPr>
          <a:xfrm rot="16200000" flipH="1">
            <a:off x="1497751" y="3529534"/>
            <a:ext cx="866959" cy="1436372"/>
          </a:xfrm>
          <a:prstGeom prst="bentConnector2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0"/>
          <p:cNvCxnSpPr>
            <a:endCxn id="7" idx="1"/>
          </p:cNvCxnSpPr>
          <p:nvPr/>
        </p:nvCxnSpPr>
        <p:spPr>
          <a:xfrm flipV="1">
            <a:off x="2125805" y="3376089"/>
            <a:ext cx="523611" cy="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10"/>
          <p:cNvCxnSpPr>
            <a:stCxn id="7" idx="3"/>
            <a:endCxn id="9" idx="1"/>
          </p:cNvCxnSpPr>
          <p:nvPr/>
        </p:nvCxnSpPr>
        <p:spPr>
          <a:xfrm>
            <a:off x="4692967" y="3376089"/>
            <a:ext cx="512319" cy="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10"/>
          <p:cNvCxnSpPr>
            <a:stCxn id="6" idx="3"/>
            <a:endCxn id="9" idx="0"/>
          </p:cNvCxnSpPr>
          <p:nvPr/>
        </p:nvCxnSpPr>
        <p:spPr>
          <a:xfrm>
            <a:off x="4692967" y="2118017"/>
            <a:ext cx="1312435" cy="819924"/>
          </a:xfrm>
          <a:prstGeom prst="bentConnector2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10"/>
          <p:cNvCxnSpPr>
            <a:stCxn id="8" idx="3"/>
            <a:endCxn id="9" idx="2"/>
          </p:cNvCxnSpPr>
          <p:nvPr/>
        </p:nvCxnSpPr>
        <p:spPr>
          <a:xfrm flipV="1">
            <a:off x="4692967" y="3814241"/>
            <a:ext cx="1312435" cy="866959"/>
          </a:xfrm>
          <a:prstGeom prst="bentConnector2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10"/>
          <p:cNvCxnSpPr>
            <a:stCxn id="9" idx="3"/>
            <a:endCxn id="62" idx="2"/>
          </p:cNvCxnSpPr>
          <p:nvPr/>
        </p:nvCxnSpPr>
        <p:spPr>
          <a:xfrm>
            <a:off x="6805518" y="3376091"/>
            <a:ext cx="387776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Oval 57"/>
          <p:cNvSpPr/>
          <p:nvPr/>
        </p:nvSpPr>
        <p:spPr>
          <a:xfrm>
            <a:off x="300282" y="2937941"/>
            <a:ext cx="1825523" cy="8763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LLVM IR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(from C code)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2" name="Oval 61"/>
          <p:cNvSpPr/>
          <p:nvPr/>
        </p:nvSpPr>
        <p:spPr>
          <a:xfrm>
            <a:off x="7193294" y="2937941"/>
            <a:ext cx="1433827" cy="8763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Possible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bugs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Oval 15"/>
          <p:cNvSpPr/>
          <p:nvPr/>
        </p:nvSpPr>
        <p:spPr>
          <a:xfrm>
            <a:off x="2649416" y="5533675"/>
            <a:ext cx="2043551" cy="8763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User annotations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22" name="Straight Arrow Connector 10"/>
          <p:cNvCxnSpPr>
            <a:stCxn id="16" idx="0"/>
            <a:endCxn id="8" idx="2"/>
          </p:cNvCxnSpPr>
          <p:nvPr/>
        </p:nvCxnSpPr>
        <p:spPr>
          <a:xfrm flipV="1">
            <a:off x="3671192" y="5119350"/>
            <a:ext cx="0" cy="414325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578671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973038" y="2279928"/>
            <a:ext cx="5520713" cy="32272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Per-function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664540"/>
            <a:ext cx="8229600" cy="2461624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Under what condition will </a:t>
            </a:r>
            <a:r>
              <a:rPr lang="en-US" u="sng" dirty="0" smtClean="0"/>
              <a:t>n * 8</a:t>
            </a:r>
            <a:r>
              <a:rPr lang="en-US" dirty="0" smtClean="0"/>
              <a:t> overflow?</a:t>
            </a:r>
          </a:p>
          <a:p>
            <a:pPr lvl="1"/>
            <a:r>
              <a:rPr lang="en-US" sz="2900" i="1" dirty="0" smtClean="0">
                <a:cs typeface="Consolas"/>
              </a:rPr>
              <a:t>Overflow condition</a:t>
            </a:r>
            <a:r>
              <a:rPr lang="en-US" sz="2900" dirty="0" smtClean="0">
                <a:cs typeface="Consolas"/>
              </a:rPr>
              <a:t>: </a:t>
            </a:r>
            <a:r>
              <a:rPr lang="en-US" sz="2900" b="1" dirty="0" smtClean="0">
                <a:solidFill>
                  <a:schemeClr val="accent1">
                    <a:lumMod val="75000"/>
                  </a:schemeClr>
                </a:solidFill>
                <a:cs typeface="Consolas"/>
              </a:rPr>
              <a:t>n &gt; MAX / 8</a:t>
            </a:r>
          </a:p>
          <a:p>
            <a:endParaRPr lang="en-US" sz="1900" dirty="0" smtClean="0"/>
          </a:p>
          <a:p>
            <a:r>
              <a:rPr lang="en-US" dirty="0" smtClean="0"/>
              <a:t>Under what condition will </a:t>
            </a:r>
            <a:r>
              <a:rPr lang="en-US" u="sng" dirty="0" smtClean="0"/>
              <a:t>n * 8</a:t>
            </a:r>
            <a:r>
              <a:rPr lang="en-US" dirty="0" smtClean="0"/>
              <a:t> execute?</a:t>
            </a:r>
            <a:endParaRPr lang="en-US" u="sng" dirty="0" smtClean="0"/>
          </a:p>
          <a:p>
            <a:pPr lvl="1"/>
            <a:r>
              <a:rPr lang="en-US" sz="2900" dirty="0" smtClean="0"/>
              <a:t>Bypass existing check “</a:t>
            </a:r>
            <a:r>
              <a:rPr lang="en-US" sz="2900" dirty="0" smtClean="0">
                <a:latin typeface="Consolas"/>
                <a:cs typeface="Consolas"/>
              </a:rPr>
              <a:t>if (n &gt; 1&lt;&lt;30)</a:t>
            </a:r>
            <a:r>
              <a:rPr lang="en-US" sz="2900" dirty="0" smtClean="0"/>
              <a:t>”</a:t>
            </a:r>
          </a:p>
          <a:p>
            <a:pPr lvl="1"/>
            <a:r>
              <a:rPr lang="en-US" sz="2900" i="1" dirty="0" smtClean="0"/>
              <a:t>Path condition</a:t>
            </a:r>
            <a:r>
              <a:rPr lang="en-US" sz="2900" dirty="0" smtClean="0"/>
              <a:t>: </a:t>
            </a:r>
            <a:r>
              <a:rPr lang="en-US" sz="2900" b="1" dirty="0" smtClean="0">
                <a:solidFill>
                  <a:srgbClr val="376092"/>
                </a:solidFill>
              </a:rPr>
              <a:t>n </a:t>
            </a:r>
            <a:r>
              <a:rPr lang="en-US" sz="2900" b="1" dirty="0">
                <a:solidFill>
                  <a:srgbClr val="376092"/>
                </a:solidFill>
              </a:rPr>
              <a:t>≤ 1&lt;&lt;30</a:t>
            </a:r>
          </a:p>
        </p:txBody>
      </p:sp>
      <p:sp>
        <p:nvSpPr>
          <p:cNvPr id="6" name="Rectangle 5"/>
          <p:cNvSpPr/>
          <p:nvPr/>
        </p:nvSpPr>
        <p:spPr>
          <a:xfrm>
            <a:off x="457200" y="1601926"/>
            <a:ext cx="706932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00050" lvl="1" indent="0">
              <a:buNone/>
            </a:pPr>
            <a:r>
              <a:rPr lang="en-US" sz="2000" dirty="0">
                <a:latin typeface="Consolas"/>
                <a:cs typeface="Consolas"/>
              </a:rPr>
              <a:t>int foo(unsigned long n)</a:t>
            </a:r>
          </a:p>
          <a:p>
            <a:pPr marL="400050" lvl="1" indent="0">
              <a:buNone/>
            </a:pPr>
            <a:r>
              <a:rPr lang="en-US" sz="2000" dirty="0">
                <a:latin typeface="Consolas"/>
                <a:cs typeface="Consolas"/>
              </a:rPr>
              <a:t>{</a:t>
            </a:r>
          </a:p>
          <a:p>
            <a:pPr marL="400050" lvl="1" indent="0">
              <a:buNone/>
            </a:pPr>
            <a:r>
              <a:rPr lang="en-US" sz="2000" dirty="0">
                <a:latin typeface="Consolas"/>
                <a:cs typeface="Consolas"/>
              </a:rPr>
              <a:t>		    if (n &gt; 1&lt;&lt;30) return –EINVAL;</a:t>
            </a:r>
          </a:p>
          <a:p>
            <a:pPr marL="400050" lvl="1" indent="0">
              <a:buNone/>
            </a:pPr>
            <a:r>
              <a:rPr lang="en-US" sz="2000" dirty="0">
                <a:latin typeface="Consolas"/>
                <a:cs typeface="Consolas"/>
              </a:rPr>
              <a:t>	    void *p = </a:t>
            </a:r>
            <a:r>
              <a:rPr lang="en-US" sz="2000" dirty="0" err="1">
                <a:latin typeface="Consolas"/>
                <a:cs typeface="Consolas"/>
              </a:rPr>
              <a:t>vmalloc</a:t>
            </a:r>
            <a:r>
              <a:rPr lang="en-US" sz="2000" dirty="0">
                <a:latin typeface="Consolas"/>
                <a:cs typeface="Consolas"/>
              </a:rPr>
              <a:t>(</a:t>
            </a:r>
            <a:r>
              <a:rPr lang="en-US" sz="2000" b="1" dirty="0">
                <a:solidFill>
                  <a:srgbClr val="FF0000"/>
                </a:solidFill>
                <a:latin typeface="Consolas"/>
                <a:cs typeface="Consolas"/>
              </a:rPr>
              <a:t>n * 8</a:t>
            </a:r>
            <a:r>
              <a:rPr lang="en-US" sz="2000" dirty="0">
                <a:latin typeface="Consolas"/>
                <a:cs typeface="Consolas"/>
              </a:rPr>
              <a:t>);</a:t>
            </a:r>
          </a:p>
          <a:p>
            <a:pPr marL="400050" lvl="1" indent="0">
              <a:buNone/>
            </a:pPr>
            <a:r>
              <a:rPr lang="en-US" sz="2000" dirty="0">
                <a:latin typeface="Consolas"/>
                <a:cs typeface="Consolas"/>
              </a:rPr>
              <a:t>	    ...</a:t>
            </a:r>
          </a:p>
          <a:p>
            <a:pPr marL="400050" lvl="1" indent="0">
              <a:buNone/>
            </a:pPr>
            <a:r>
              <a:rPr lang="en-US" sz="2000" dirty="0">
                <a:latin typeface="Consolas"/>
                <a:cs typeface="Consolas"/>
              </a:rPr>
              <a:t>}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942575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animBg="1"/>
      <p:bldP spid="3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Solving </a:t>
            </a:r>
            <a:r>
              <a:rPr lang="en-US" dirty="0" err="1" smtClean="0"/>
              <a:t>boolean</a:t>
            </a:r>
            <a:r>
              <a:rPr lang="en-US" dirty="0" smtClean="0"/>
              <a:t> constraints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758239"/>
            <a:ext cx="8229600" cy="2451212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Symbolic query: combine </a:t>
            </a:r>
            <a:r>
              <a:rPr lang="en-US" dirty="0"/>
              <a:t>overflow &amp; path </a:t>
            </a:r>
            <a:r>
              <a:rPr lang="en-US" dirty="0" smtClean="0"/>
              <a:t>conditions</a:t>
            </a:r>
          </a:p>
          <a:p>
            <a:pPr lvl="1"/>
            <a:r>
              <a:rPr lang="en-US" dirty="0" smtClean="0"/>
              <a:t>(</a:t>
            </a:r>
            <a:r>
              <a:rPr lang="en-US" dirty="0"/>
              <a:t>n &gt; MAX / 8) AND (n ≤ 1&lt;&lt;30</a:t>
            </a:r>
            <a:r>
              <a:rPr lang="en-US" dirty="0" smtClean="0"/>
              <a:t>)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 smtClean="0"/>
              <a:t>Constraint solver: n = 1&lt;&lt;30</a:t>
            </a:r>
          </a:p>
          <a:p>
            <a:pPr lvl="1"/>
            <a:r>
              <a:rPr lang="en-US" dirty="0" smtClean="0"/>
              <a:t>KINT: a possible bug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446790" y="1603863"/>
            <a:ext cx="661466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00050" lvl="1" indent="0">
              <a:buNone/>
            </a:pPr>
            <a:r>
              <a:rPr lang="en-US" sz="2000" dirty="0">
                <a:latin typeface="Consolas"/>
                <a:cs typeface="Consolas"/>
              </a:rPr>
              <a:t>int foo(unsigned long </a:t>
            </a:r>
            <a:r>
              <a:rPr lang="en-US" sz="2000" b="1" dirty="0">
                <a:latin typeface="Consolas"/>
                <a:cs typeface="Consolas"/>
              </a:rPr>
              <a:t>n</a:t>
            </a:r>
            <a:r>
              <a:rPr lang="en-US" sz="2000" dirty="0">
                <a:latin typeface="Consolas"/>
                <a:cs typeface="Consolas"/>
              </a:rPr>
              <a:t>)</a:t>
            </a:r>
          </a:p>
          <a:p>
            <a:pPr marL="400050" lvl="1" indent="0">
              <a:buNone/>
            </a:pPr>
            <a:r>
              <a:rPr lang="en-US" sz="2000" dirty="0">
                <a:latin typeface="Consolas"/>
                <a:cs typeface="Consolas"/>
              </a:rPr>
              <a:t>{</a:t>
            </a:r>
          </a:p>
          <a:p>
            <a:pPr marL="400050" lvl="1" indent="0">
              <a:buNone/>
            </a:pPr>
            <a:r>
              <a:rPr lang="en-US" sz="2000" dirty="0">
                <a:latin typeface="Consolas"/>
                <a:cs typeface="Consolas"/>
              </a:rPr>
              <a:t>		    if (n &gt; 1&lt;&lt;30) return –EINVAL;</a:t>
            </a:r>
          </a:p>
          <a:p>
            <a:pPr marL="400050" lvl="1" indent="0">
              <a:buNone/>
            </a:pPr>
            <a:r>
              <a:rPr lang="en-US" sz="2000" dirty="0">
                <a:latin typeface="Consolas"/>
                <a:cs typeface="Consolas"/>
              </a:rPr>
              <a:t>	    void *p = </a:t>
            </a:r>
            <a:r>
              <a:rPr lang="en-US" sz="2000" dirty="0" err="1">
                <a:latin typeface="Consolas"/>
                <a:cs typeface="Consolas"/>
              </a:rPr>
              <a:t>vmalloc</a:t>
            </a:r>
            <a:r>
              <a:rPr lang="en-US" sz="2000" dirty="0">
                <a:latin typeface="Consolas"/>
                <a:cs typeface="Consolas"/>
              </a:rPr>
              <a:t>(</a:t>
            </a:r>
            <a:r>
              <a:rPr lang="en-US" sz="2000" b="1" dirty="0">
                <a:solidFill>
                  <a:srgbClr val="FF0000"/>
                </a:solidFill>
                <a:latin typeface="Consolas"/>
                <a:cs typeface="Consolas"/>
              </a:rPr>
              <a:t>n * 8</a:t>
            </a:r>
            <a:r>
              <a:rPr lang="en-US" sz="2000" dirty="0">
                <a:latin typeface="Consolas"/>
                <a:cs typeface="Consolas"/>
              </a:rPr>
              <a:t>);</a:t>
            </a:r>
          </a:p>
          <a:p>
            <a:pPr marL="400050" lvl="1" indent="0">
              <a:buNone/>
            </a:pPr>
            <a:r>
              <a:rPr lang="en-US" sz="2000" dirty="0">
                <a:latin typeface="Consolas"/>
                <a:cs typeface="Consolas"/>
              </a:rPr>
              <a:t>	    ...</a:t>
            </a:r>
          </a:p>
          <a:p>
            <a:pPr marL="400050" lvl="1" indent="0">
              <a:buNone/>
            </a:pPr>
            <a:r>
              <a:rPr lang="en-US" sz="2000" dirty="0">
                <a:latin typeface="Consolas"/>
                <a:cs typeface="Consolas"/>
              </a:rPr>
              <a:t>}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13825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KINT Overview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2649416" y="1679867"/>
            <a:ext cx="2043551" cy="876300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Per-function analysis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649416" y="2937939"/>
            <a:ext cx="2043551" cy="876300"/>
          </a:xfrm>
          <a:prstGeom prst="rect">
            <a:avLst/>
          </a:prstGeom>
          <a:solidFill>
            <a:srgbClr val="E6B9B8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Range analysis</a:t>
            </a:r>
          </a:p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(whole-program)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649416" y="4243050"/>
            <a:ext cx="2043551" cy="876300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Taint analysis</a:t>
            </a:r>
          </a:p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(whole-program)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205286" y="2937941"/>
            <a:ext cx="1600232" cy="876300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Solving &amp; classification</a:t>
            </a:r>
            <a:endParaRPr lang="en-US" sz="2000" dirty="0">
              <a:solidFill>
                <a:schemeClr val="tx1"/>
              </a:solidFill>
            </a:endParaRPr>
          </a:p>
        </p:txBody>
      </p:sp>
      <p:cxnSp>
        <p:nvCxnSpPr>
          <p:cNvPr id="11" name="Straight Arrow Connector 10"/>
          <p:cNvCxnSpPr>
            <a:stCxn id="58" idx="0"/>
            <a:endCxn id="6" idx="1"/>
          </p:cNvCxnSpPr>
          <p:nvPr/>
        </p:nvCxnSpPr>
        <p:spPr>
          <a:xfrm rot="5400000" flipH="1" flipV="1">
            <a:off x="1521268" y="1809793"/>
            <a:ext cx="819924" cy="1436372"/>
          </a:xfrm>
          <a:prstGeom prst="bentConnector2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0"/>
          <p:cNvCxnSpPr>
            <a:stCxn id="58" idx="4"/>
            <a:endCxn id="8" idx="1"/>
          </p:cNvCxnSpPr>
          <p:nvPr/>
        </p:nvCxnSpPr>
        <p:spPr>
          <a:xfrm rot="16200000" flipH="1">
            <a:off x="1497751" y="3529534"/>
            <a:ext cx="866959" cy="1436372"/>
          </a:xfrm>
          <a:prstGeom prst="bentConnector2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0"/>
          <p:cNvCxnSpPr>
            <a:endCxn id="7" idx="1"/>
          </p:cNvCxnSpPr>
          <p:nvPr/>
        </p:nvCxnSpPr>
        <p:spPr>
          <a:xfrm flipV="1">
            <a:off x="2125805" y="3376089"/>
            <a:ext cx="523611" cy="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10"/>
          <p:cNvCxnSpPr>
            <a:stCxn id="7" idx="3"/>
            <a:endCxn id="9" idx="1"/>
          </p:cNvCxnSpPr>
          <p:nvPr/>
        </p:nvCxnSpPr>
        <p:spPr>
          <a:xfrm>
            <a:off x="4692967" y="3376089"/>
            <a:ext cx="512319" cy="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10"/>
          <p:cNvCxnSpPr>
            <a:stCxn id="6" idx="3"/>
            <a:endCxn id="9" idx="0"/>
          </p:cNvCxnSpPr>
          <p:nvPr/>
        </p:nvCxnSpPr>
        <p:spPr>
          <a:xfrm>
            <a:off x="4692967" y="2118017"/>
            <a:ext cx="1312435" cy="819924"/>
          </a:xfrm>
          <a:prstGeom prst="bentConnector2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10"/>
          <p:cNvCxnSpPr>
            <a:stCxn id="8" idx="3"/>
            <a:endCxn id="9" idx="2"/>
          </p:cNvCxnSpPr>
          <p:nvPr/>
        </p:nvCxnSpPr>
        <p:spPr>
          <a:xfrm flipV="1">
            <a:off x="4692967" y="3814241"/>
            <a:ext cx="1312435" cy="866959"/>
          </a:xfrm>
          <a:prstGeom prst="bentConnector2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10"/>
          <p:cNvCxnSpPr>
            <a:stCxn id="9" idx="3"/>
            <a:endCxn id="62" idx="2"/>
          </p:cNvCxnSpPr>
          <p:nvPr/>
        </p:nvCxnSpPr>
        <p:spPr>
          <a:xfrm>
            <a:off x="6805518" y="3376091"/>
            <a:ext cx="387776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Oval 57"/>
          <p:cNvSpPr/>
          <p:nvPr/>
        </p:nvSpPr>
        <p:spPr>
          <a:xfrm>
            <a:off x="300282" y="2937941"/>
            <a:ext cx="1825523" cy="8763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LLVM IR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(from C code)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2" name="Oval 61"/>
          <p:cNvSpPr/>
          <p:nvPr/>
        </p:nvSpPr>
        <p:spPr>
          <a:xfrm>
            <a:off x="7193294" y="2937941"/>
            <a:ext cx="1433827" cy="8763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Possible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bugs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Oval 15"/>
          <p:cNvSpPr/>
          <p:nvPr/>
        </p:nvSpPr>
        <p:spPr>
          <a:xfrm>
            <a:off x="2649416" y="5533675"/>
            <a:ext cx="2043551" cy="8763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User annotations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22" name="Straight Arrow Connector 10"/>
          <p:cNvCxnSpPr>
            <a:stCxn id="16" idx="0"/>
            <a:endCxn id="8" idx="2"/>
          </p:cNvCxnSpPr>
          <p:nvPr/>
        </p:nvCxnSpPr>
        <p:spPr>
          <a:xfrm flipV="1">
            <a:off x="3671192" y="5119350"/>
            <a:ext cx="0" cy="414325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275387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Checks in caller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194901"/>
            <a:ext cx="8229600" cy="931261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n in [0, 100]</a:t>
            </a:r>
          </a:p>
          <a:p>
            <a:pPr lvl="1"/>
            <a:r>
              <a:rPr lang="en-US" u="sng" dirty="0" smtClean="0"/>
              <a:t>n * 8</a:t>
            </a:r>
            <a:r>
              <a:rPr lang="en-US" dirty="0" smtClean="0"/>
              <a:t> cannot overflow</a:t>
            </a:r>
          </a:p>
        </p:txBody>
      </p:sp>
      <p:sp>
        <p:nvSpPr>
          <p:cNvPr id="4" name="Rectangle 3"/>
          <p:cNvSpPr/>
          <p:nvPr/>
        </p:nvSpPr>
        <p:spPr>
          <a:xfrm>
            <a:off x="831965" y="3483653"/>
            <a:ext cx="711096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57150"/>
            <a:r>
              <a:rPr lang="en-US" sz="2000" dirty="0">
                <a:latin typeface="Consolas"/>
                <a:cs typeface="Consolas"/>
              </a:rPr>
              <a:t>void bar()</a:t>
            </a:r>
          </a:p>
          <a:p>
            <a:pPr indent="-57150"/>
            <a:r>
              <a:rPr lang="en-US" sz="2000" dirty="0">
                <a:latin typeface="Consolas"/>
                <a:cs typeface="Consolas"/>
              </a:rPr>
              <a:t>{</a:t>
            </a:r>
          </a:p>
          <a:p>
            <a:pPr indent="-57150"/>
            <a:r>
              <a:rPr lang="en-US" sz="2000" dirty="0" smtClean="0">
                <a:latin typeface="Consolas"/>
                <a:cs typeface="Consolas"/>
              </a:rPr>
              <a:t>    if </a:t>
            </a:r>
            <a:r>
              <a:rPr lang="en-US" sz="2000" dirty="0">
                <a:latin typeface="Consolas"/>
                <a:cs typeface="Consolas"/>
              </a:rPr>
              <a:t>(</a:t>
            </a:r>
            <a:r>
              <a:rPr lang="en-US" sz="2000" b="1" dirty="0">
                <a:solidFill>
                  <a:srgbClr val="FF0000"/>
                </a:solidFill>
                <a:latin typeface="Consolas"/>
                <a:cs typeface="Consolas"/>
              </a:rPr>
              <a:t>x &gt;= 0 &amp;&amp; x &lt;= </a:t>
            </a:r>
            <a:r>
              <a:rPr lang="en-US" sz="2000" b="1" dirty="0" smtClean="0">
                <a:solidFill>
                  <a:srgbClr val="FF0000"/>
                </a:solidFill>
                <a:latin typeface="Consolas"/>
                <a:cs typeface="Consolas"/>
              </a:rPr>
              <a:t>100</a:t>
            </a:r>
            <a:r>
              <a:rPr lang="en-US" sz="2000" dirty="0" smtClean="0">
                <a:latin typeface="Consolas"/>
                <a:cs typeface="Consolas"/>
              </a:rPr>
              <a:t>)</a:t>
            </a:r>
          </a:p>
          <a:p>
            <a:pPr indent="-57150"/>
            <a:r>
              <a:rPr lang="en-US" sz="2000" dirty="0">
                <a:latin typeface="Consolas"/>
                <a:cs typeface="Consolas"/>
              </a:rPr>
              <a:t>	</a:t>
            </a:r>
            <a:r>
              <a:rPr lang="en-US" sz="2000" dirty="0" smtClean="0">
                <a:latin typeface="Consolas"/>
                <a:cs typeface="Consolas"/>
              </a:rPr>
              <a:t>	     foo</a:t>
            </a:r>
            <a:r>
              <a:rPr lang="en-US" sz="2000" dirty="0">
                <a:latin typeface="Consolas"/>
                <a:cs typeface="Consolas"/>
              </a:rPr>
              <a:t>(x);</a:t>
            </a:r>
          </a:p>
          <a:p>
            <a:pPr indent="-57150"/>
            <a:r>
              <a:rPr lang="en-US" sz="2000" dirty="0">
                <a:latin typeface="Consolas"/>
                <a:cs typeface="Consolas"/>
              </a:rPr>
              <a:t>}</a:t>
            </a:r>
          </a:p>
        </p:txBody>
      </p:sp>
      <p:sp>
        <p:nvSpPr>
          <p:cNvPr id="5" name="Rectangle 4"/>
          <p:cNvSpPr/>
          <p:nvPr/>
        </p:nvSpPr>
        <p:spPr>
          <a:xfrm>
            <a:off x="842375" y="1604285"/>
            <a:ext cx="506017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Consolas"/>
                <a:cs typeface="Consolas"/>
              </a:rPr>
              <a:t>int foo(unsigned long </a:t>
            </a:r>
            <a:r>
              <a:rPr lang="en-US" sz="2000" b="1" dirty="0">
                <a:solidFill>
                  <a:srgbClr val="000000"/>
                </a:solidFill>
                <a:latin typeface="Consolas"/>
                <a:cs typeface="Consolas"/>
              </a:rPr>
              <a:t>n</a:t>
            </a:r>
            <a:r>
              <a:rPr lang="en-US" sz="2000" dirty="0">
                <a:latin typeface="Consolas"/>
                <a:cs typeface="Consolas"/>
              </a:rPr>
              <a:t>)</a:t>
            </a:r>
          </a:p>
          <a:p>
            <a:r>
              <a:rPr lang="en-US" sz="2000" dirty="0">
                <a:latin typeface="Consolas"/>
                <a:cs typeface="Consolas"/>
              </a:rPr>
              <a:t>{</a:t>
            </a:r>
          </a:p>
          <a:p>
            <a:r>
              <a:rPr lang="en-US" sz="2000" dirty="0">
                <a:latin typeface="Consolas"/>
                <a:cs typeface="Consolas"/>
              </a:rPr>
              <a:t>    if (n &gt; 1&lt;&lt;30) return –EINVAL;</a:t>
            </a:r>
          </a:p>
          <a:p>
            <a:r>
              <a:rPr lang="en-US" sz="2000" dirty="0">
                <a:latin typeface="Consolas"/>
                <a:cs typeface="Consolas"/>
              </a:rPr>
              <a:t>    void *p = </a:t>
            </a:r>
            <a:r>
              <a:rPr lang="en-US" sz="2000" dirty="0" err="1">
                <a:latin typeface="Consolas"/>
                <a:cs typeface="Consolas"/>
              </a:rPr>
              <a:t>vmalloc</a:t>
            </a:r>
            <a:r>
              <a:rPr lang="en-US" sz="2000" dirty="0">
                <a:latin typeface="Consolas"/>
                <a:cs typeface="Consolas"/>
              </a:rPr>
              <a:t>(</a:t>
            </a:r>
            <a:r>
              <a:rPr lang="en-US" sz="2000" b="1" dirty="0">
                <a:solidFill>
                  <a:srgbClr val="FF0000"/>
                </a:solidFill>
                <a:latin typeface="Consolas"/>
                <a:cs typeface="Consolas"/>
              </a:rPr>
              <a:t>n * 8</a:t>
            </a:r>
            <a:r>
              <a:rPr lang="en-US" sz="2000" dirty="0">
                <a:latin typeface="Consolas"/>
                <a:cs typeface="Consolas"/>
              </a:rPr>
              <a:t>);</a:t>
            </a:r>
          </a:p>
          <a:p>
            <a:r>
              <a:rPr lang="en-US" sz="2000" dirty="0">
                <a:latin typeface="Consolas"/>
                <a:cs typeface="Consolas"/>
              </a:rPr>
              <a:t>    ...</a:t>
            </a:r>
          </a:p>
          <a:p>
            <a:r>
              <a:rPr lang="en-US" sz="2000" dirty="0">
                <a:latin typeface="Consolas"/>
                <a:cs typeface="Consolas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3024812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 whole-program range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37083"/>
          </a:xfrm>
        </p:spPr>
        <p:txBody>
          <a:bodyPr>
            <a:normAutofit/>
          </a:bodyPr>
          <a:lstStyle/>
          <a:p>
            <a:r>
              <a:rPr lang="en-US" dirty="0"/>
              <a:t>Goals</a:t>
            </a:r>
          </a:p>
          <a:p>
            <a:pPr lvl="1"/>
            <a:r>
              <a:rPr lang="en-US" dirty="0"/>
              <a:t>Reduce false </a:t>
            </a:r>
            <a:r>
              <a:rPr lang="en-US" dirty="0" smtClean="0"/>
              <a:t>positives</a:t>
            </a:r>
            <a:endParaRPr lang="en-US" dirty="0"/>
          </a:p>
          <a:p>
            <a:pPr lvl="1"/>
            <a:r>
              <a:rPr lang="en-US" dirty="0" smtClean="0"/>
              <a:t>Scale to large programs with many functions</a:t>
            </a:r>
          </a:p>
          <a:p>
            <a:r>
              <a:rPr lang="en-US" dirty="0" smtClean="0"/>
              <a:t>Use two constants as bounds for each variable</a:t>
            </a:r>
          </a:p>
          <a:p>
            <a:pPr lvl="1"/>
            <a:r>
              <a:rPr lang="en-US" dirty="0" smtClean="0"/>
              <a:t>Example: n in [0, 100]</a:t>
            </a:r>
          </a:p>
          <a:p>
            <a:pPr lvl="1"/>
            <a:r>
              <a:rPr lang="en-US" dirty="0" smtClean="0"/>
              <a:t>Simpler to solve than overflow &amp; path conditions</a:t>
            </a:r>
          </a:p>
          <a:p>
            <a:r>
              <a:rPr lang="en-US" dirty="0" smtClean="0"/>
              <a:t>Iteratively propagate ranges across functions</a:t>
            </a:r>
          </a:p>
        </p:txBody>
      </p:sp>
    </p:spTree>
    <p:extLst>
      <p:ext uri="{BB962C8B-B14F-4D97-AF65-F5344CB8AC3E}">
        <p14:creationId xmlns:p14="http://schemas.microsoft.com/office/powerpoint/2010/main" val="24266950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KINT Overview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2649416" y="1679867"/>
            <a:ext cx="2043551" cy="876300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Per-function analysis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649416" y="2937939"/>
            <a:ext cx="2043551" cy="876300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Range analysis</a:t>
            </a:r>
          </a:p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(whole-program)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649416" y="4243050"/>
            <a:ext cx="2043551" cy="876300"/>
          </a:xfrm>
          <a:prstGeom prst="rect">
            <a:avLst/>
          </a:prstGeom>
          <a:solidFill>
            <a:srgbClr val="E6B9B8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Taint analysis</a:t>
            </a:r>
          </a:p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(whole-program)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205286" y="2937941"/>
            <a:ext cx="1600232" cy="876300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Solving &amp; classification</a:t>
            </a:r>
            <a:endParaRPr lang="en-US" sz="2000" dirty="0">
              <a:solidFill>
                <a:schemeClr val="tx1"/>
              </a:solidFill>
            </a:endParaRPr>
          </a:p>
        </p:txBody>
      </p:sp>
      <p:cxnSp>
        <p:nvCxnSpPr>
          <p:cNvPr id="11" name="Straight Arrow Connector 10"/>
          <p:cNvCxnSpPr>
            <a:stCxn id="58" idx="0"/>
            <a:endCxn id="6" idx="1"/>
          </p:cNvCxnSpPr>
          <p:nvPr/>
        </p:nvCxnSpPr>
        <p:spPr>
          <a:xfrm rot="5400000" flipH="1" flipV="1">
            <a:off x="1521268" y="1809793"/>
            <a:ext cx="819924" cy="1436372"/>
          </a:xfrm>
          <a:prstGeom prst="bentConnector2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0"/>
          <p:cNvCxnSpPr>
            <a:stCxn id="58" idx="4"/>
            <a:endCxn id="8" idx="1"/>
          </p:cNvCxnSpPr>
          <p:nvPr/>
        </p:nvCxnSpPr>
        <p:spPr>
          <a:xfrm rot="16200000" flipH="1">
            <a:off x="1497751" y="3529534"/>
            <a:ext cx="866959" cy="1436372"/>
          </a:xfrm>
          <a:prstGeom prst="bentConnector2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0"/>
          <p:cNvCxnSpPr>
            <a:endCxn id="7" idx="1"/>
          </p:cNvCxnSpPr>
          <p:nvPr/>
        </p:nvCxnSpPr>
        <p:spPr>
          <a:xfrm flipV="1">
            <a:off x="2125805" y="3376089"/>
            <a:ext cx="523611" cy="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10"/>
          <p:cNvCxnSpPr>
            <a:stCxn id="7" idx="3"/>
            <a:endCxn id="9" idx="1"/>
          </p:cNvCxnSpPr>
          <p:nvPr/>
        </p:nvCxnSpPr>
        <p:spPr>
          <a:xfrm>
            <a:off x="4692967" y="3376089"/>
            <a:ext cx="512319" cy="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10"/>
          <p:cNvCxnSpPr>
            <a:stCxn id="6" idx="3"/>
            <a:endCxn id="9" idx="0"/>
          </p:cNvCxnSpPr>
          <p:nvPr/>
        </p:nvCxnSpPr>
        <p:spPr>
          <a:xfrm>
            <a:off x="4692967" y="2118017"/>
            <a:ext cx="1312435" cy="819924"/>
          </a:xfrm>
          <a:prstGeom prst="bentConnector2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10"/>
          <p:cNvCxnSpPr>
            <a:stCxn id="8" idx="3"/>
            <a:endCxn id="9" idx="2"/>
          </p:cNvCxnSpPr>
          <p:nvPr/>
        </p:nvCxnSpPr>
        <p:spPr>
          <a:xfrm flipV="1">
            <a:off x="4692967" y="3814241"/>
            <a:ext cx="1312435" cy="866959"/>
          </a:xfrm>
          <a:prstGeom prst="bentConnector2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10"/>
          <p:cNvCxnSpPr>
            <a:stCxn id="9" idx="3"/>
            <a:endCxn id="62" idx="2"/>
          </p:cNvCxnSpPr>
          <p:nvPr/>
        </p:nvCxnSpPr>
        <p:spPr>
          <a:xfrm>
            <a:off x="6805518" y="3376091"/>
            <a:ext cx="387776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Oval 57"/>
          <p:cNvSpPr/>
          <p:nvPr/>
        </p:nvSpPr>
        <p:spPr>
          <a:xfrm>
            <a:off x="300282" y="2937941"/>
            <a:ext cx="1825523" cy="8763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LLVM IR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(from C code)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2" name="Oval 61"/>
          <p:cNvSpPr/>
          <p:nvPr/>
        </p:nvSpPr>
        <p:spPr>
          <a:xfrm>
            <a:off x="7193294" y="2937941"/>
            <a:ext cx="1433827" cy="8763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Possible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bugs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Oval 15"/>
          <p:cNvSpPr/>
          <p:nvPr/>
        </p:nvSpPr>
        <p:spPr>
          <a:xfrm>
            <a:off x="2649416" y="5533675"/>
            <a:ext cx="2043551" cy="8763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User annotations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22" name="Straight Arrow Connector 10"/>
          <p:cNvCxnSpPr>
            <a:stCxn id="16" idx="0"/>
            <a:endCxn id="8" idx="2"/>
          </p:cNvCxnSpPr>
          <p:nvPr/>
        </p:nvCxnSpPr>
        <p:spPr>
          <a:xfrm flipV="1">
            <a:off x="3671192" y="5119350"/>
            <a:ext cx="0" cy="414325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275387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Taint analysis for bug classification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Users can provide annotations to classify bugs</a:t>
            </a:r>
          </a:p>
          <a:p>
            <a:pPr lvl="1"/>
            <a:r>
              <a:rPr lang="en-US" dirty="0" smtClean="0"/>
              <a:t> Optional</a:t>
            </a:r>
          </a:p>
          <a:p>
            <a:r>
              <a:rPr lang="en-US" dirty="0" smtClean="0"/>
              <a:t>Users annotate untrusted input</a:t>
            </a:r>
          </a:p>
          <a:p>
            <a:pPr lvl="1"/>
            <a:r>
              <a:rPr lang="en-US" dirty="0" smtClean="0"/>
              <a:t>Example: </a:t>
            </a:r>
            <a:r>
              <a:rPr lang="en-US" sz="2400" dirty="0" err="1" smtClean="0">
                <a:latin typeface="Consolas"/>
                <a:cs typeface="Consolas"/>
              </a:rPr>
              <a:t>copy_from_user</a:t>
            </a:r>
            <a:r>
              <a:rPr lang="en-US" sz="2400" dirty="0" smtClean="0">
                <a:latin typeface="Consolas"/>
                <a:cs typeface="Consolas"/>
              </a:rPr>
              <a:t>()</a:t>
            </a:r>
            <a:endParaRPr lang="en-US" dirty="0" smtClean="0">
              <a:latin typeface="Consolas"/>
              <a:cs typeface="Consolas"/>
            </a:endParaRPr>
          </a:p>
          <a:p>
            <a:pPr lvl="1"/>
            <a:r>
              <a:rPr lang="en-US" dirty="0" smtClean="0"/>
              <a:t>KINT propagates and labels bugs derived from untrusted input</a:t>
            </a:r>
          </a:p>
          <a:p>
            <a:r>
              <a:rPr lang="en-US" dirty="0" smtClean="0"/>
              <a:t>Users annotate sensitive sinks</a:t>
            </a:r>
          </a:p>
          <a:p>
            <a:pPr lvl="1"/>
            <a:r>
              <a:rPr lang="en-US" dirty="0" smtClean="0"/>
              <a:t>Example: </a:t>
            </a:r>
            <a:r>
              <a:rPr lang="en-US" sz="2400" dirty="0" err="1" smtClean="0">
                <a:latin typeface="Consolas"/>
                <a:cs typeface="Consolas"/>
              </a:rPr>
              <a:t>kmalloc</a:t>
            </a:r>
            <a:r>
              <a:rPr lang="en-US" sz="2400" dirty="0" smtClean="0">
                <a:latin typeface="Consolas"/>
                <a:cs typeface="Consolas"/>
              </a:rPr>
              <a:t>()</a:t>
            </a:r>
            <a:r>
              <a:rPr lang="en-US" dirty="0" smtClean="0"/>
              <a:t> size</a:t>
            </a:r>
          </a:p>
          <a:p>
            <a:pPr lvl="1"/>
            <a:r>
              <a:rPr lang="en-US" dirty="0" smtClean="0"/>
              <a:t>KINT labels overflowed values as allocation size</a:t>
            </a:r>
          </a:p>
        </p:txBody>
      </p:sp>
    </p:spTree>
    <p:extLst>
      <p:ext uri="{BB962C8B-B14F-4D97-AF65-F5344CB8AC3E}">
        <p14:creationId xmlns:p14="http://schemas.microsoft.com/office/powerpoint/2010/main" val="29909646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KINT Implementation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LLVM compiler framework</a:t>
            </a:r>
          </a:p>
          <a:p>
            <a:r>
              <a:rPr lang="en-US" dirty="0" err="1" smtClean="0"/>
              <a:t>Boolector</a:t>
            </a:r>
            <a:r>
              <a:rPr lang="en-US" dirty="0" smtClean="0"/>
              <a:t> constraint solver</a:t>
            </a:r>
          </a:p>
        </p:txBody>
      </p:sp>
    </p:spTree>
    <p:extLst>
      <p:ext uri="{BB962C8B-B14F-4D97-AF65-F5344CB8AC3E}">
        <p14:creationId xmlns:p14="http://schemas.microsoft.com/office/powerpoint/2010/main" val="42347416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KINT usage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dirty="0">
                <a:latin typeface="Consolas"/>
                <a:cs typeface="Consolas"/>
              </a:rPr>
              <a:t>$ make CC=</a:t>
            </a:r>
            <a:r>
              <a:rPr lang="en-US" sz="2400" dirty="0" err="1">
                <a:latin typeface="Consolas"/>
                <a:cs typeface="Consolas"/>
              </a:rPr>
              <a:t>kint-gcc</a:t>
            </a:r>
            <a:r>
              <a:rPr lang="en-US" sz="2400" dirty="0">
                <a:latin typeface="Consolas"/>
                <a:cs typeface="Consolas"/>
              </a:rPr>
              <a:t>    </a:t>
            </a:r>
            <a:r>
              <a:rPr lang="en-US" sz="2400" dirty="0" smtClean="0">
                <a:latin typeface="Consolas"/>
                <a:cs typeface="Consolas"/>
              </a:rPr>
              <a:t>   </a:t>
            </a:r>
            <a:r>
              <a:rPr lang="en-US" sz="2400" dirty="0" smtClean="0">
                <a:cs typeface="Consolas"/>
              </a:rPr>
              <a:t># </a:t>
            </a:r>
            <a:r>
              <a:rPr lang="en-US" sz="2400" dirty="0">
                <a:cs typeface="Consolas"/>
              </a:rPr>
              <a:t>generate LLVM </a:t>
            </a:r>
            <a:r>
              <a:rPr lang="en-US" sz="2400" dirty="0" smtClean="0">
                <a:cs typeface="Consolas"/>
              </a:rPr>
              <a:t>IR *.</a:t>
            </a:r>
            <a:r>
              <a:rPr lang="en-US" sz="2400" dirty="0" err="1" smtClean="0">
                <a:cs typeface="Consolas"/>
              </a:rPr>
              <a:t>ll</a:t>
            </a:r>
            <a:endParaRPr lang="en-US" sz="2400" dirty="0">
              <a:cs typeface="Consolas"/>
            </a:endParaRPr>
          </a:p>
          <a:p>
            <a:pPr marL="0" indent="0">
              <a:buNone/>
            </a:pPr>
            <a:r>
              <a:rPr lang="en-US" sz="2400" dirty="0">
                <a:solidFill>
                  <a:srgbClr val="000000"/>
                </a:solidFill>
                <a:latin typeface="Consolas"/>
                <a:cs typeface="Consolas"/>
              </a:rPr>
              <a:t>$ </a:t>
            </a:r>
            <a:r>
              <a:rPr lang="en-US" sz="2400" dirty="0" err="1" smtClean="0">
                <a:solidFill>
                  <a:srgbClr val="000000"/>
                </a:solidFill>
                <a:latin typeface="Consolas"/>
                <a:cs typeface="Consolas"/>
              </a:rPr>
              <a:t>kint</a:t>
            </a:r>
            <a:r>
              <a:rPr lang="en-US" sz="2400" dirty="0" smtClean="0">
                <a:solidFill>
                  <a:srgbClr val="000000"/>
                </a:solidFill>
                <a:latin typeface="Consolas"/>
                <a:cs typeface="Consolas"/>
              </a:rPr>
              <a:t>-</a:t>
            </a:r>
            <a:r>
              <a:rPr lang="en-US" sz="2400" dirty="0">
                <a:solidFill>
                  <a:srgbClr val="000000"/>
                </a:solidFill>
                <a:latin typeface="Consolas"/>
                <a:cs typeface="Consolas"/>
              </a:rPr>
              <a:t>range-</a:t>
            </a:r>
            <a:r>
              <a:rPr lang="en-US" sz="2400" dirty="0" smtClean="0">
                <a:solidFill>
                  <a:srgbClr val="000000"/>
                </a:solidFill>
                <a:latin typeface="Consolas"/>
                <a:cs typeface="Consolas"/>
              </a:rPr>
              <a:t>taint *.</a:t>
            </a:r>
            <a:r>
              <a:rPr lang="en-US" sz="2400" dirty="0" err="1" smtClean="0">
                <a:solidFill>
                  <a:srgbClr val="000000"/>
                </a:solidFill>
                <a:latin typeface="Consolas"/>
                <a:cs typeface="Consolas"/>
              </a:rPr>
              <a:t>ll</a:t>
            </a:r>
            <a:r>
              <a:rPr lang="en-US" sz="2400" dirty="0" smtClean="0">
                <a:solidFill>
                  <a:srgbClr val="000000"/>
                </a:solidFill>
                <a:latin typeface="Consolas"/>
                <a:cs typeface="Consolas"/>
              </a:rPr>
              <a:t>  </a:t>
            </a:r>
            <a:r>
              <a:rPr lang="en-US" sz="2400" dirty="0" smtClean="0">
                <a:solidFill>
                  <a:srgbClr val="000000"/>
                </a:solidFill>
                <a:cs typeface="Consolas"/>
              </a:rPr>
              <a:t># </a:t>
            </a:r>
            <a:r>
              <a:rPr lang="en-US" sz="2400" dirty="0">
                <a:solidFill>
                  <a:srgbClr val="000000"/>
                </a:solidFill>
                <a:cs typeface="Consolas"/>
              </a:rPr>
              <a:t>whole program</a:t>
            </a:r>
            <a:r>
              <a:rPr lang="en-US" sz="2400" dirty="0">
                <a:solidFill>
                  <a:srgbClr val="000000"/>
                </a:solidFill>
                <a:latin typeface="Consolas"/>
                <a:cs typeface="Consolas"/>
              </a:rPr>
              <a:t> 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000000"/>
                </a:solidFill>
                <a:latin typeface="Consolas"/>
                <a:cs typeface="Consolas"/>
              </a:rPr>
              <a:t>$ </a:t>
            </a:r>
            <a:r>
              <a:rPr lang="en-US" sz="2400" dirty="0" err="1" smtClean="0">
                <a:solidFill>
                  <a:srgbClr val="000000"/>
                </a:solidFill>
                <a:latin typeface="Consolas"/>
                <a:cs typeface="Consolas"/>
              </a:rPr>
              <a:t>kint</a:t>
            </a:r>
            <a:r>
              <a:rPr lang="en-US" sz="2400" dirty="0">
                <a:solidFill>
                  <a:srgbClr val="000000"/>
                </a:solidFill>
                <a:latin typeface="Consolas"/>
                <a:cs typeface="Consolas"/>
              </a:rPr>
              <a:t>-checker </a:t>
            </a:r>
            <a:r>
              <a:rPr lang="en-US" sz="2400" dirty="0" smtClean="0">
                <a:solidFill>
                  <a:srgbClr val="000000"/>
                </a:solidFill>
                <a:latin typeface="Consolas"/>
                <a:cs typeface="Consolas"/>
              </a:rPr>
              <a:t>*.</a:t>
            </a:r>
            <a:r>
              <a:rPr lang="en-US" sz="2400" dirty="0" err="1" smtClean="0">
                <a:solidFill>
                  <a:srgbClr val="000000"/>
                </a:solidFill>
                <a:latin typeface="Consolas"/>
                <a:cs typeface="Consolas"/>
              </a:rPr>
              <a:t>ll</a:t>
            </a:r>
            <a:r>
              <a:rPr lang="en-US" sz="2400" dirty="0" smtClean="0">
                <a:solidFill>
                  <a:srgbClr val="000000"/>
                </a:solidFill>
                <a:latin typeface="Consolas"/>
                <a:cs typeface="Consolas"/>
              </a:rPr>
              <a:t>      </a:t>
            </a:r>
            <a:r>
              <a:rPr lang="en-US" sz="2400" dirty="0" smtClean="0">
                <a:solidFill>
                  <a:srgbClr val="000000"/>
                </a:solidFill>
                <a:cs typeface="Consolas"/>
              </a:rPr>
              <a:t># </a:t>
            </a:r>
            <a:r>
              <a:rPr lang="en-US" sz="2400" dirty="0">
                <a:solidFill>
                  <a:srgbClr val="000000"/>
                </a:solidFill>
                <a:cs typeface="Consolas"/>
              </a:rPr>
              <a:t>solving &amp; </a:t>
            </a:r>
            <a:r>
              <a:rPr lang="en-US" sz="2400" dirty="0" smtClean="0">
                <a:solidFill>
                  <a:srgbClr val="000000"/>
                </a:solidFill>
                <a:cs typeface="Consolas"/>
              </a:rPr>
              <a:t>classifying bugs</a:t>
            </a:r>
            <a:endParaRPr lang="en-US" sz="2400" dirty="0" smtClean="0">
              <a:solidFill>
                <a:srgbClr val="000000"/>
              </a:solidFill>
              <a:latin typeface="Consolas"/>
              <a:cs typeface="Consolas"/>
            </a:endParaRPr>
          </a:p>
          <a:p>
            <a:pPr marL="0" indent="0">
              <a:buNone/>
            </a:pPr>
            <a:endParaRPr lang="en-US" sz="2400" dirty="0">
              <a:solidFill>
                <a:srgbClr val="000000"/>
              </a:solidFill>
              <a:latin typeface="Consolas"/>
              <a:cs typeface="Consolas"/>
            </a:endParaRPr>
          </a:p>
          <a:p>
            <a:pPr marL="0" indent="0">
              <a:buNone/>
            </a:pPr>
            <a:r>
              <a:rPr lang="en-US" sz="2400" dirty="0">
                <a:latin typeface="Consolas"/>
                <a:cs typeface="Consolas"/>
              </a:rPr>
              <a:t>========================================</a:t>
            </a:r>
            <a:r>
              <a:rPr lang="en-US" sz="2400" dirty="0" smtClean="0">
                <a:latin typeface="Consolas"/>
                <a:cs typeface="Consolas"/>
              </a:rPr>
              <a:t>==</a:t>
            </a:r>
            <a:endParaRPr lang="en-US" sz="2400" dirty="0">
              <a:latin typeface="Consolas"/>
              <a:cs typeface="Consolas"/>
            </a:endParaRPr>
          </a:p>
          <a:p>
            <a:pPr marL="0" indent="0">
              <a:buNone/>
            </a:pPr>
            <a:r>
              <a:rPr lang="en-US" sz="2400" dirty="0">
                <a:latin typeface="Consolas"/>
                <a:cs typeface="Consolas"/>
              </a:rPr>
              <a:t>Unsigned multiplication overflow (32-bit)</a:t>
            </a:r>
          </a:p>
          <a:p>
            <a:pPr marL="0" indent="0">
              <a:buNone/>
            </a:pPr>
            <a:r>
              <a:rPr lang="en-US" sz="2400" dirty="0" err="1">
                <a:latin typeface="Consolas"/>
                <a:cs typeface="Consolas"/>
              </a:rPr>
              <a:t>fs</a:t>
            </a:r>
            <a:r>
              <a:rPr lang="en-US" sz="2400" dirty="0">
                <a:latin typeface="Consolas"/>
                <a:cs typeface="Consolas"/>
              </a:rPr>
              <a:t>/</a:t>
            </a:r>
            <a:r>
              <a:rPr lang="en-US" sz="2400" dirty="0" err="1">
                <a:latin typeface="Consolas"/>
                <a:cs typeface="Consolas"/>
              </a:rPr>
              <a:t>xfs</a:t>
            </a:r>
            <a:r>
              <a:rPr lang="en-US" sz="2400" dirty="0">
                <a:latin typeface="Consolas"/>
                <a:cs typeface="Consolas"/>
              </a:rPr>
              <a:t>/xfs_acl.c:199:3</a:t>
            </a:r>
          </a:p>
          <a:p>
            <a:pPr marL="0" indent="0">
              <a:buNone/>
            </a:pPr>
            <a:r>
              <a:rPr lang="en-US" sz="2400" dirty="0" smtClean="0">
                <a:latin typeface="Consolas"/>
                <a:cs typeface="Consolas"/>
              </a:rPr>
              <a:t>Untrusted source</a:t>
            </a:r>
            <a:r>
              <a:rPr lang="en-US" sz="2400" dirty="0">
                <a:latin typeface="Consolas"/>
                <a:cs typeface="Consolas"/>
              </a:rPr>
              <a:t>: </a:t>
            </a:r>
            <a:r>
              <a:rPr lang="en-US" sz="2400" dirty="0" err="1">
                <a:latin typeface="Consolas"/>
                <a:cs typeface="Consolas"/>
              </a:rPr>
              <a:t>struct.posix_acl.a_count</a:t>
            </a:r>
            <a:endParaRPr lang="en-US" sz="2400" dirty="0">
              <a:latin typeface="Consolas"/>
              <a:cs typeface="Consolas"/>
            </a:endParaRPr>
          </a:p>
          <a:p>
            <a:pPr marL="0" indent="0">
              <a:buNone/>
            </a:pPr>
            <a:r>
              <a:rPr lang="en-US" sz="2400" dirty="0" smtClean="0">
                <a:latin typeface="Consolas"/>
                <a:cs typeface="Consolas"/>
              </a:rPr>
              <a:t>Sensitive sink</a:t>
            </a:r>
            <a:r>
              <a:rPr lang="en-US" sz="2400" dirty="0">
                <a:latin typeface="Consolas"/>
                <a:cs typeface="Consolas"/>
              </a:rPr>
              <a:t>:   </a:t>
            </a:r>
            <a:r>
              <a:rPr lang="en-US" sz="2400" dirty="0" smtClean="0">
                <a:latin typeface="Consolas"/>
                <a:cs typeface="Consolas"/>
              </a:rPr>
              <a:t>allocation size</a:t>
            </a:r>
            <a:endParaRPr lang="en-US" sz="2400" dirty="0">
              <a:latin typeface="Consolas"/>
              <a:cs typeface="Consolas"/>
            </a:endParaRPr>
          </a:p>
          <a:p>
            <a:pPr marL="0" indent="0">
              <a:buNone/>
            </a:pPr>
            <a:r>
              <a:rPr lang="en-US" sz="2400" dirty="0">
                <a:latin typeface="Consolas"/>
                <a:cs typeface="Consolas"/>
              </a:rPr>
              <a:t>========================================</a:t>
            </a:r>
            <a:r>
              <a:rPr lang="en-US" sz="2400" dirty="0" smtClean="0">
                <a:latin typeface="Consolas"/>
                <a:cs typeface="Consolas"/>
              </a:rPr>
              <a:t>==</a:t>
            </a:r>
            <a:endParaRPr lang="en-US" sz="2400" dirty="0">
              <a:latin typeface="Consolas"/>
              <a:cs typeface="Consolas"/>
            </a:endParaRPr>
          </a:p>
        </p:txBody>
      </p:sp>
    </p:spTree>
    <p:extLst>
      <p:ext uri="{BB962C8B-B14F-4D97-AF65-F5344CB8AC3E}">
        <p14:creationId xmlns:p14="http://schemas.microsoft.com/office/powerpoint/2010/main" val="35195012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Evaluation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Effectiveness in finding new bugs</a:t>
            </a:r>
          </a:p>
          <a:p>
            <a:r>
              <a:rPr lang="en-US" dirty="0" smtClean="0"/>
              <a:t>False negatives (missed errors)</a:t>
            </a:r>
          </a:p>
          <a:p>
            <a:r>
              <a:rPr lang="en-US" dirty="0" smtClean="0"/>
              <a:t>False positives (not real errors)</a:t>
            </a:r>
          </a:p>
          <a:p>
            <a:r>
              <a:rPr lang="en-US" dirty="0" smtClean="0"/>
              <a:t>Time to analyze Linux kernel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53299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KINT finds new bugs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114 in the Linux kernel shown in case study</a:t>
            </a:r>
          </a:p>
          <a:p>
            <a:r>
              <a:rPr lang="en-US" dirty="0" smtClean="0"/>
              <a:t>5 in </a:t>
            </a:r>
            <a:r>
              <a:rPr lang="en-US" dirty="0" err="1" smtClean="0"/>
              <a:t>OpenSSH</a:t>
            </a:r>
            <a:endParaRPr lang="en-US" dirty="0" smtClean="0"/>
          </a:p>
          <a:p>
            <a:r>
              <a:rPr lang="en-US" dirty="0" smtClean="0"/>
              <a:t>1 in the </a:t>
            </a:r>
            <a:r>
              <a:rPr lang="en-US" dirty="0" err="1" smtClean="0"/>
              <a:t>lighttpd</a:t>
            </a:r>
            <a:r>
              <a:rPr lang="en-US" dirty="0" smtClean="0"/>
              <a:t> web server</a:t>
            </a:r>
          </a:p>
          <a:p>
            <a:r>
              <a:rPr lang="en-US" dirty="0" smtClean="0"/>
              <a:t>All confirmed and fixed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63564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KINT finds most known integer errors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600200"/>
            <a:ext cx="8413845" cy="4525963"/>
          </a:xfrm>
        </p:spPr>
        <p:txBody>
          <a:bodyPr/>
          <a:lstStyle/>
          <a:p>
            <a:r>
              <a:rPr lang="en-US" dirty="0" smtClean="0"/>
              <a:t>Test case: </a:t>
            </a:r>
            <a:r>
              <a:rPr lang="en-US" dirty="0"/>
              <a:t>a</a:t>
            </a:r>
            <a:r>
              <a:rPr lang="en-US" dirty="0" smtClean="0"/>
              <a:t>ll 37 CVE integer bugs in past 3 </a:t>
            </a:r>
            <a:r>
              <a:rPr lang="en-US" dirty="0" err="1" smtClean="0"/>
              <a:t>yrs</a:t>
            </a:r>
            <a:endParaRPr lang="en-US" dirty="0" smtClean="0"/>
          </a:p>
          <a:p>
            <a:pPr lvl="1"/>
            <a:r>
              <a:rPr lang="en-US" dirty="0" smtClean="0"/>
              <a:t>Excluding those found by ourselves using KINT</a:t>
            </a:r>
          </a:p>
          <a:p>
            <a:endParaRPr lang="en-US" dirty="0" smtClean="0"/>
          </a:p>
          <a:p>
            <a:r>
              <a:rPr lang="en-US" dirty="0" smtClean="0"/>
              <a:t>KINT found 36 out of 37 bugs</a:t>
            </a:r>
          </a:p>
          <a:p>
            <a:pPr lvl="1"/>
            <a:r>
              <a:rPr lang="en-US" dirty="0"/>
              <a:t>1</a:t>
            </a:r>
            <a:r>
              <a:rPr lang="en-US" dirty="0" smtClean="0"/>
              <a:t> missing: overflow happens due to loops</a:t>
            </a:r>
          </a:p>
          <a:p>
            <a:pPr lvl="1"/>
            <a:r>
              <a:rPr lang="en-US" dirty="0" smtClean="0"/>
              <a:t>KINT unrolls loops once for path condition</a:t>
            </a:r>
          </a:p>
        </p:txBody>
      </p:sp>
    </p:spTree>
    <p:extLst>
      <p:ext uri="{BB962C8B-B14F-4D97-AF65-F5344CB8AC3E}">
        <p14:creationId xmlns:p14="http://schemas.microsoft.com/office/powerpoint/2010/main" val="12797077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False positives (CVE)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525963"/>
          </a:xfrm>
        </p:spPr>
        <p:txBody>
          <a:bodyPr>
            <a:normAutofit/>
          </a:bodyPr>
          <a:lstStyle/>
          <a:p>
            <a:r>
              <a:rPr lang="en-US" dirty="0" smtClean="0"/>
              <a:t>Test case: patches for 37 CVE bugs (past 3 </a:t>
            </a:r>
            <a:r>
              <a:rPr lang="en-US" dirty="0" err="1" smtClean="0"/>
              <a:t>yrs</a:t>
            </a:r>
            <a:r>
              <a:rPr lang="en-US" dirty="0" smtClean="0"/>
              <a:t>)</a:t>
            </a:r>
          </a:p>
          <a:p>
            <a:r>
              <a:rPr lang="en-US" dirty="0" smtClean="0"/>
              <a:t>Assumption: patched code is correct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KINT reports 1 false error (out of 37)</a:t>
            </a:r>
          </a:p>
          <a:p>
            <a:r>
              <a:rPr lang="en-US" dirty="0" smtClean="0"/>
              <a:t>Also found 2 incorrect fixes in CVE</a:t>
            </a:r>
          </a:p>
          <a:p>
            <a:pPr lvl="1"/>
            <a:r>
              <a:rPr lang="en-US" dirty="0"/>
              <a:t>U</a:t>
            </a:r>
            <a:r>
              <a:rPr lang="en-US" dirty="0" smtClean="0"/>
              <a:t>seful for validating patches</a:t>
            </a:r>
          </a:p>
        </p:txBody>
      </p:sp>
    </p:spTree>
    <p:extLst>
      <p:ext uri="{BB962C8B-B14F-4D97-AF65-F5344CB8AC3E}">
        <p14:creationId xmlns:p14="http://schemas.microsoft.com/office/powerpoint/2010/main" val="28864832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False positives (whole kernel)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Linux kernel 3.4-rc1 in April 2012</a:t>
            </a:r>
            <a:endParaRPr lang="en-US" dirty="0"/>
          </a:p>
          <a:p>
            <a:r>
              <a:rPr lang="en-US" dirty="0" smtClean="0"/>
              <a:t>125,172 possible bugs in </a:t>
            </a:r>
            <a:r>
              <a:rPr lang="en-US" dirty="0"/>
              <a:t>total</a:t>
            </a:r>
          </a:p>
          <a:p>
            <a:r>
              <a:rPr lang="en-US" dirty="0"/>
              <a:t>741 </a:t>
            </a:r>
            <a:r>
              <a:rPr lang="en-US" dirty="0" smtClean="0"/>
              <a:t>ranked as “risky”</a:t>
            </a:r>
          </a:p>
          <a:p>
            <a:pPr lvl="1"/>
            <a:r>
              <a:rPr lang="en-US" dirty="0"/>
              <a:t>A</a:t>
            </a:r>
            <a:r>
              <a:rPr lang="en-US" dirty="0" smtClean="0"/>
              <a:t>llocation </a:t>
            </a:r>
            <a:r>
              <a:rPr lang="en-US" dirty="0"/>
              <a:t>size </a:t>
            </a:r>
            <a:r>
              <a:rPr lang="en-US" dirty="0" smtClean="0"/>
              <a:t>computed from untrusted input</a:t>
            </a:r>
            <a:endParaRPr lang="en-US" dirty="0"/>
          </a:p>
          <a:p>
            <a:r>
              <a:rPr lang="en-US" dirty="0" smtClean="0"/>
              <a:t>Skimmed the </a:t>
            </a:r>
            <a:r>
              <a:rPr lang="en-US" dirty="0"/>
              <a:t>741 </a:t>
            </a:r>
            <a:r>
              <a:rPr lang="en-US" dirty="0" smtClean="0"/>
              <a:t>bugs in 5 hours</a:t>
            </a:r>
            <a:endParaRPr lang="en-US" dirty="0"/>
          </a:p>
          <a:p>
            <a:r>
              <a:rPr lang="en-US" dirty="0"/>
              <a:t>Found 11 </a:t>
            </a:r>
            <a:r>
              <a:rPr lang="en-US" dirty="0" smtClean="0"/>
              <a:t>real bugs</a:t>
            </a:r>
          </a:p>
          <a:p>
            <a:r>
              <a:rPr lang="en-US" dirty="0" smtClean="0"/>
              <a:t>We don’t know if the rest are real bugs</a:t>
            </a:r>
          </a:p>
        </p:txBody>
      </p:sp>
    </p:spTree>
    <p:extLst>
      <p:ext uri="{BB962C8B-B14F-4D97-AF65-F5344CB8AC3E}">
        <p14:creationId xmlns:p14="http://schemas.microsoft.com/office/powerpoint/2010/main" val="21955978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KINT analysis time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Linux 3.4-rc1: 8,915 C files</a:t>
            </a:r>
          </a:p>
          <a:p>
            <a:r>
              <a:rPr lang="en-US" dirty="0"/>
              <a:t>6 CPU cores (w/ 2x SMT</a:t>
            </a:r>
            <a:r>
              <a:rPr lang="en-US" dirty="0" smtClean="0"/>
              <a:t>)</a:t>
            </a:r>
          </a:p>
          <a:p>
            <a:r>
              <a:rPr lang="en-US" dirty="0" smtClean="0"/>
              <a:t>Total time: 3 hours</a:t>
            </a:r>
          </a:p>
        </p:txBody>
      </p:sp>
    </p:spTree>
    <p:extLst>
      <p:ext uri="{BB962C8B-B14F-4D97-AF65-F5344CB8AC3E}">
        <p14:creationId xmlns:p14="http://schemas.microsoft.com/office/powerpoint/2010/main" val="17332554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of finding bugs with KINT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100+ bugs in real-world systems</a:t>
            </a:r>
          </a:p>
          <a:p>
            <a:pPr lvl="1"/>
            <a:r>
              <a:rPr lang="en-US" dirty="0" smtClean="0"/>
              <a:t>Linux kernel, </a:t>
            </a:r>
            <a:r>
              <a:rPr lang="en-US" dirty="0" err="1" smtClean="0"/>
              <a:t>OpenSSH</a:t>
            </a:r>
            <a:r>
              <a:rPr lang="en-US" dirty="0" smtClean="0"/>
              <a:t>, </a:t>
            </a:r>
            <a:r>
              <a:rPr lang="en-US" dirty="0" err="1" smtClean="0"/>
              <a:t>lighttpd</a:t>
            </a:r>
            <a:endParaRPr lang="en-US" dirty="0" smtClean="0"/>
          </a:p>
          <a:p>
            <a:r>
              <a:rPr lang="en-US" dirty="0" smtClean="0"/>
              <a:t>Could have many more bugs</a:t>
            </a:r>
          </a:p>
          <a:p>
            <a:pPr lvl="1"/>
            <a:r>
              <a:rPr lang="en-US" dirty="0" smtClean="0"/>
              <a:t>Difficult to inspect all possible bugs</a:t>
            </a:r>
          </a:p>
          <a:p>
            <a:endParaRPr lang="en-US" dirty="0"/>
          </a:p>
          <a:p>
            <a:r>
              <a:rPr lang="en-US" dirty="0" smtClean="0"/>
              <a:t>How to mitigate integer errors?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60655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Mitigating allocation size overflow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kmalloc</a:t>
            </a:r>
            <a:r>
              <a:rPr lang="en-US" dirty="0" smtClean="0"/>
              <a:t>(n * size)</a:t>
            </a:r>
          </a:p>
          <a:p>
            <a:pPr lvl="1"/>
            <a:r>
              <a:rPr lang="en-US" dirty="0" smtClean="0"/>
              <a:t>Frequently used in the Linux kernel</a:t>
            </a:r>
          </a:p>
          <a:p>
            <a:pPr lvl="1"/>
            <a:r>
              <a:rPr lang="en-US" dirty="0" smtClean="0"/>
              <a:t>Can lead to buffer overflow</a:t>
            </a:r>
          </a:p>
          <a:p>
            <a:endParaRPr lang="en-US" dirty="0" smtClean="0"/>
          </a:p>
          <a:p>
            <a:r>
              <a:rPr lang="en-US" b="1" dirty="0" err="1" smtClean="0">
                <a:solidFill>
                  <a:schemeClr val="accent1">
                    <a:lumMod val="75000"/>
                  </a:schemeClr>
                </a:solidFill>
              </a:rPr>
              <a:t>kmalloc_array</a:t>
            </a:r>
            <a:r>
              <a:rPr lang="en-US" dirty="0" smtClean="0"/>
              <a:t>(n, size)</a:t>
            </a:r>
          </a:p>
          <a:p>
            <a:pPr lvl="1"/>
            <a:r>
              <a:rPr lang="en-US" dirty="0"/>
              <a:t>Return </a:t>
            </a:r>
            <a:r>
              <a:rPr lang="en-US" sz="2400" dirty="0">
                <a:latin typeface="Consolas"/>
                <a:cs typeface="Consolas"/>
              </a:rPr>
              <a:t>NULL</a:t>
            </a:r>
            <a:r>
              <a:rPr lang="en-US" dirty="0"/>
              <a:t> </a:t>
            </a:r>
            <a:r>
              <a:rPr lang="en-US" dirty="0" smtClean="0"/>
              <a:t>if </a:t>
            </a:r>
            <a:r>
              <a:rPr lang="en-US" u="sng" dirty="0" smtClean="0"/>
              <a:t>n * size</a:t>
            </a:r>
            <a:r>
              <a:rPr lang="en-US" dirty="0" smtClean="0"/>
              <a:t> overflows</a:t>
            </a:r>
          </a:p>
          <a:p>
            <a:pPr lvl="1"/>
            <a:r>
              <a:rPr lang="en-US" dirty="0" smtClean="0"/>
              <a:t>Since Linux 3.4-rc1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24344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Generalized approach: </a:t>
            </a:r>
            <a:r>
              <a:rPr lang="en-US" dirty="0" err="1" smtClean="0"/>
              <a:t>NaN</a:t>
            </a:r>
            <a:r>
              <a:rPr lang="en-US" dirty="0" smtClean="0"/>
              <a:t> integer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Semantics</a:t>
            </a:r>
          </a:p>
          <a:p>
            <a:pPr lvl="1"/>
            <a:r>
              <a:rPr lang="en-US" dirty="0" smtClean="0"/>
              <a:t>Special “</a:t>
            </a:r>
            <a:r>
              <a:rPr lang="en-US" dirty="0" err="1" smtClean="0"/>
              <a:t>NaN</a:t>
            </a:r>
            <a:r>
              <a:rPr lang="en-US" dirty="0" smtClean="0"/>
              <a:t>” value: Not-A-Number</a:t>
            </a:r>
          </a:p>
          <a:p>
            <a:pPr lvl="1"/>
            <a:r>
              <a:rPr lang="en-US" dirty="0" smtClean="0"/>
              <a:t>Any overflow results in </a:t>
            </a:r>
            <a:r>
              <a:rPr lang="en-US" dirty="0" err="1" smtClean="0"/>
              <a:t>NaN</a:t>
            </a:r>
            <a:endParaRPr lang="en-US" dirty="0" smtClean="0"/>
          </a:p>
          <a:p>
            <a:pPr lvl="1"/>
            <a:r>
              <a:rPr lang="en-US" dirty="0" smtClean="0"/>
              <a:t>Any operation with </a:t>
            </a:r>
            <a:r>
              <a:rPr lang="en-US" dirty="0" err="1" smtClean="0"/>
              <a:t>NaN</a:t>
            </a:r>
            <a:r>
              <a:rPr lang="en-US" dirty="0" smtClean="0"/>
              <a:t> results in </a:t>
            </a:r>
            <a:r>
              <a:rPr lang="en-US" dirty="0" err="1" smtClean="0"/>
              <a:t>NaN</a:t>
            </a:r>
            <a:endParaRPr lang="en-US" dirty="0" smtClean="0"/>
          </a:p>
          <a:p>
            <a:r>
              <a:rPr lang="en-US" dirty="0" smtClean="0"/>
              <a:t>Easy </a:t>
            </a:r>
            <a:r>
              <a:rPr lang="en-US" dirty="0"/>
              <a:t>to check for </a:t>
            </a:r>
            <a:r>
              <a:rPr lang="en-US" dirty="0" smtClean="0"/>
              <a:t>overflow</a:t>
            </a:r>
          </a:p>
          <a:p>
            <a:pPr lvl="1"/>
            <a:r>
              <a:rPr lang="en-US" dirty="0"/>
              <a:t>C</a:t>
            </a:r>
            <a:r>
              <a:rPr lang="en-US" dirty="0" smtClean="0"/>
              <a:t>heck </a:t>
            </a:r>
            <a:r>
              <a:rPr lang="en-US" dirty="0"/>
              <a:t>if final result is </a:t>
            </a:r>
            <a:r>
              <a:rPr lang="en-US" dirty="0" err="1" smtClean="0"/>
              <a:t>NaN</a:t>
            </a:r>
            <a:endParaRPr lang="en-US" dirty="0"/>
          </a:p>
          <a:p>
            <a:r>
              <a:rPr lang="en-US" dirty="0" smtClean="0"/>
              <a:t>Implementation: modified Clang C compiler</a:t>
            </a:r>
          </a:p>
          <a:p>
            <a:pPr lvl="1"/>
            <a:r>
              <a:rPr lang="en-US" dirty="0" smtClean="0"/>
              <a:t>Negligible overhead on x86: FLAGS register checks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02187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Verbose manual check (had 3 bugs)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6173" y="1600201"/>
            <a:ext cx="7685595" cy="110356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 err="1" smtClean="0">
                <a:solidFill>
                  <a:srgbClr val="800000"/>
                </a:solidFill>
                <a:latin typeface="Consolas"/>
                <a:cs typeface="Consolas"/>
              </a:rPr>
              <a:t>size_t</a:t>
            </a:r>
            <a:r>
              <a:rPr lang="en-US" sz="1800" dirty="0" smtClean="0">
                <a:latin typeface="Consolas"/>
                <a:cs typeface="Consolas"/>
              </a:rPr>
              <a:t> </a:t>
            </a:r>
            <a:r>
              <a:rPr lang="en-US" sz="1800" dirty="0" err="1" smtClean="0">
                <a:latin typeface="Consolas"/>
                <a:cs typeface="Consolas"/>
              </a:rPr>
              <a:t>symsz</a:t>
            </a:r>
            <a:r>
              <a:rPr lang="en-US" sz="1800" dirty="0" smtClean="0">
                <a:latin typeface="Consolas"/>
                <a:cs typeface="Consolas"/>
              </a:rPr>
              <a:t>     = /* input */;</a:t>
            </a:r>
          </a:p>
          <a:p>
            <a:pPr marL="0" indent="0">
              <a:buNone/>
            </a:pPr>
            <a:r>
              <a:rPr lang="en-US" sz="1800" dirty="0" err="1" smtClean="0">
                <a:solidFill>
                  <a:srgbClr val="800000"/>
                </a:solidFill>
                <a:latin typeface="Consolas"/>
                <a:cs typeface="Consolas"/>
              </a:rPr>
              <a:t>size_t</a:t>
            </a:r>
            <a:r>
              <a:rPr lang="en-US" sz="1800" dirty="0" smtClean="0">
                <a:solidFill>
                  <a:srgbClr val="800000"/>
                </a:solidFill>
                <a:latin typeface="Consolas"/>
                <a:cs typeface="Consolas"/>
              </a:rPr>
              <a:t> </a:t>
            </a:r>
            <a:r>
              <a:rPr lang="en-US" sz="1800" dirty="0" err="1" smtClean="0">
                <a:latin typeface="Consolas"/>
                <a:cs typeface="Consolas"/>
              </a:rPr>
              <a:t>nr_events</a:t>
            </a:r>
            <a:r>
              <a:rPr lang="en-US" sz="1800" dirty="0" smtClean="0">
                <a:latin typeface="Consolas"/>
                <a:cs typeface="Consolas"/>
              </a:rPr>
              <a:t> = /* input */;</a:t>
            </a:r>
          </a:p>
          <a:p>
            <a:pPr marL="0" indent="0">
              <a:buNone/>
            </a:pPr>
            <a:r>
              <a:rPr lang="en-US" sz="1800" dirty="0" err="1" smtClean="0">
                <a:solidFill>
                  <a:srgbClr val="800000"/>
                </a:solidFill>
                <a:latin typeface="Consolas"/>
                <a:cs typeface="Consolas"/>
              </a:rPr>
              <a:t>size_t</a:t>
            </a:r>
            <a:r>
              <a:rPr lang="en-US" sz="1800" dirty="0" smtClean="0">
                <a:solidFill>
                  <a:srgbClr val="800000"/>
                </a:solidFill>
                <a:latin typeface="Consolas"/>
                <a:cs typeface="Consolas"/>
              </a:rPr>
              <a:t> </a:t>
            </a:r>
            <a:r>
              <a:rPr lang="en-US" sz="1800" dirty="0" err="1" smtClean="0">
                <a:latin typeface="Consolas"/>
                <a:cs typeface="Consolas"/>
              </a:rPr>
              <a:t>histsz</a:t>
            </a:r>
            <a:r>
              <a:rPr lang="en-US" sz="1800" dirty="0" smtClean="0">
                <a:latin typeface="Consolas"/>
                <a:cs typeface="Consolas"/>
              </a:rPr>
              <a:t>, </a:t>
            </a:r>
            <a:r>
              <a:rPr lang="en-US" sz="1800" dirty="0" err="1" smtClean="0">
                <a:latin typeface="Consolas"/>
                <a:cs typeface="Consolas"/>
              </a:rPr>
              <a:t>totalsz</a:t>
            </a:r>
            <a:r>
              <a:rPr lang="en-US" sz="1800" dirty="0" smtClean="0">
                <a:latin typeface="Consolas"/>
                <a:cs typeface="Consolas"/>
              </a:rPr>
              <a:t>;</a:t>
            </a:r>
          </a:p>
        </p:txBody>
      </p:sp>
      <p:sp>
        <p:nvSpPr>
          <p:cNvPr id="4" name="Rectangle 3"/>
          <p:cNvSpPr/>
          <p:nvPr/>
        </p:nvSpPr>
        <p:spPr>
          <a:xfrm>
            <a:off x="836172" y="2661935"/>
            <a:ext cx="7685595" cy="701731"/>
          </a:xfrm>
          <a:prstGeom prst="rect">
            <a:avLst/>
          </a:prstGeom>
          <a:solidFill>
            <a:srgbClr val="C3D69B"/>
          </a:solidFill>
          <a:ln>
            <a:solidFill>
              <a:srgbClr val="9BBB59"/>
            </a:solidFill>
          </a:ln>
        </p:spPr>
        <p:txBody>
          <a:bodyPr wrap="square">
            <a:spAutoFit/>
          </a:bodyPr>
          <a:lstStyle/>
          <a:p>
            <a:pPr>
              <a:spcBef>
                <a:spcPts val="432"/>
              </a:spcBef>
            </a:pPr>
            <a:r>
              <a:rPr lang="en-US" dirty="0">
                <a:solidFill>
                  <a:schemeClr val="tx2"/>
                </a:solidFill>
                <a:latin typeface="Consolas"/>
                <a:cs typeface="Consolas"/>
              </a:rPr>
              <a:t>if</a:t>
            </a:r>
            <a:r>
              <a:rPr lang="en-US" dirty="0">
                <a:latin typeface="Consolas"/>
                <a:cs typeface="Consolas"/>
              </a:rPr>
              <a:t> (</a:t>
            </a:r>
            <a:r>
              <a:rPr lang="en-US" dirty="0" err="1">
                <a:latin typeface="Consolas"/>
                <a:cs typeface="Consolas"/>
              </a:rPr>
              <a:t>symsz</a:t>
            </a:r>
            <a:r>
              <a:rPr lang="en-US" dirty="0">
                <a:latin typeface="Consolas"/>
                <a:cs typeface="Consolas"/>
              </a:rPr>
              <a:t> &gt; (SIZE_MAX - </a:t>
            </a:r>
            <a:r>
              <a:rPr lang="en-US" dirty="0" err="1">
                <a:solidFill>
                  <a:srgbClr val="1F497D"/>
                </a:solidFill>
                <a:latin typeface="Consolas"/>
                <a:cs typeface="Consolas"/>
              </a:rPr>
              <a:t>sizeof</a:t>
            </a:r>
            <a:r>
              <a:rPr lang="en-US" dirty="0">
                <a:latin typeface="Consolas"/>
                <a:cs typeface="Consolas"/>
              </a:rPr>
              <a:t>(</a:t>
            </a:r>
            <a:r>
              <a:rPr lang="en-US" dirty="0" err="1">
                <a:solidFill>
                  <a:schemeClr val="tx2"/>
                </a:solidFill>
                <a:latin typeface="Consolas"/>
                <a:cs typeface="Consolas"/>
              </a:rPr>
              <a:t>struct</a:t>
            </a:r>
            <a:r>
              <a:rPr lang="en-US" dirty="0">
                <a:solidFill>
                  <a:schemeClr val="tx2"/>
                </a:solidFill>
                <a:latin typeface="Consolas"/>
                <a:cs typeface="Consolas"/>
              </a:rPr>
              <a:t> </a:t>
            </a:r>
            <a:r>
              <a:rPr lang="en-US" dirty="0" err="1">
                <a:latin typeface="Consolas"/>
                <a:cs typeface="Consolas"/>
              </a:rPr>
              <a:t>hist</a:t>
            </a:r>
            <a:r>
              <a:rPr lang="en-US" dirty="0">
                <a:latin typeface="Consolas"/>
                <a:cs typeface="Consolas"/>
              </a:rPr>
              <a:t>)) / </a:t>
            </a:r>
            <a:r>
              <a:rPr lang="en-US" dirty="0" err="1">
                <a:solidFill>
                  <a:srgbClr val="1F497D"/>
                </a:solidFill>
                <a:latin typeface="Consolas"/>
                <a:cs typeface="Consolas"/>
              </a:rPr>
              <a:t>sizeof</a:t>
            </a:r>
            <a:r>
              <a:rPr lang="en-US" dirty="0">
                <a:latin typeface="Consolas"/>
                <a:cs typeface="Consolas"/>
              </a:rPr>
              <a:t>(u64))</a:t>
            </a:r>
          </a:p>
          <a:p>
            <a:pPr>
              <a:spcBef>
                <a:spcPts val="432"/>
              </a:spcBef>
            </a:pPr>
            <a:r>
              <a:rPr lang="en-US" dirty="0">
                <a:latin typeface="Consolas"/>
                <a:cs typeface="Consolas"/>
              </a:rPr>
              <a:t>    </a:t>
            </a:r>
            <a:r>
              <a:rPr lang="en-US" dirty="0">
                <a:solidFill>
                  <a:srgbClr val="1F497D"/>
                </a:solidFill>
                <a:latin typeface="Consolas"/>
                <a:cs typeface="Consolas"/>
              </a:rPr>
              <a:t>return </a:t>
            </a:r>
            <a:r>
              <a:rPr lang="en-US" dirty="0">
                <a:latin typeface="Consolas"/>
                <a:cs typeface="Consolas"/>
              </a:rPr>
              <a:t>-1;</a:t>
            </a:r>
          </a:p>
        </p:txBody>
      </p:sp>
      <p:sp>
        <p:nvSpPr>
          <p:cNvPr id="5" name="Rectangle 4"/>
          <p:cNvSpPr/>
          <p:nvPr/>
        </p:nvSpPr>
        <p:spPr>
          <a:xfrm>
            <a:off x="836173" y="3704248"/>
            <a:ext cx="7685595" cy="701731"/>
          </a:xfrm>
          <a:prstGeom prst="rect">
            <a:avLst/>
          </a:prstGeom>
          <a:solidFill>
            <a:srgbClr val="C3D69B"/>
          </a:solidFill>
        </p:spPr>
        <p:txBody>
          <a:bodyPr wrap="square">
            <a:spAutoFit/>
          </a:bodyPr>
          <a:lstStyle/>
          <a:p>
            <a:pPr>
              <a:spcBef>
                <a:spcPts val="432"/>
              </a:spcBef>
            </a:pPr>
            <a:r>
              <a:rPr lang="en-US" dirty="0">
                <a:latin typeface="Consolas"/>
                <a:cs typeface="Consolas"/>
              </a:rPr>
              <a:t>if (</a:t>
            </a:r>
            <a:r>
              <a:rPr lang="en-US" dirty="0" err="1">
                <a:latin typeface="Consolas"/>
                <a:cs typeface="Consolas"/>
              </a:rPr>
              <a:t>histsz</a:t>
            </a:r>
            <a:r>
              <a:rPr lang="en-US" dirty="0">
                <a:latin typeface="Consolas"/>
                <a:cs typeface="Consolas"/>
              </a:rPr>
              <a:t> &gt; (SIZE_MAX - </a:t>
            </a:r>
            <a:r>
              <a:rPr lang="en-US" dirty="0" err="1">
                <a:solidFill>
                  <a:srgbClr val="1F497D"/>
                </a:solidFill>
                <a:latin typeface="Consolas"/>
                <a:cs typeface="Consolas"/>
              </a:rPr>
              <a:t>sizeof</a:t>
            </a:r>
            <a:r>
              <a:rPr lang="en-US" dirty="0">
                <a:latin typeface="Consolas"/>
                <a:cs typeface="Consolas"/>
              </a:rPr>
              <a:t>(</a:t>
            </a:r>
            <a:r>
              <a:rPr lang="en-US" dirty="0">
                <a:solidFill>
                  <a:srgbClr val="800000"/>
                </a:solidFill>
                <a:latin typeface="Consolas"/>
                <a:cs typeface="Consolas"/>
              </a:rPr>
              <a:t>void </a:t>
            </a:r>
            <a:r>
              <a:rPr lang="en-US" dirty="0">
                <a:latin typeface="Consolas"/>
                <a:cs typeface="Consolas"/>
              </a:rPr>
              <a:t>*)) / </a:t>
            </a:r>
            <a:r>
              <a:rPr lang="en-US" dirty="0" err="1">
                <a:latin typeface="Consolas"/>
                <a:cs typeface="Consolas"/>
              </a:rPr>
              <a:t>nr_events</a:t>
            </a:r>
            <a:r>
              <a:rPr lang="en-US" dirty="0">
                <a:latin typeface="Consolas"/>
                <a:cs typeface="Consolas"/>
              </a:rPr>
              <a:t>)</a:t>
            </a:r>
          </a:p>
          <a:p>
            <a:pPr>
              <a:spcBef>
                <a:spcPts val="432"/>
              </a:spcBef>
            </a:pPr>
            <a:r>
              <a:rPr lang="en-US" dirty="0">
                <a:latin typeface="Consolas"/>
                <a:cs typeface="Consolas"/>
              </a:rPr>
              <a:t>    </a:t>
            </a:r>
            <a:r>
              <a:rPr lang="en-US" dirty="0">
                <a:solidFill>
                  <a:srgbClr val="1F497D"/>
                </a:solidFill>
                <a:latin typeface="Consolas"/>
                <a:cs typeface="Consolas"/>
              </a:rPr>
              <a:t>return </a:t>
            </a:r>
            <a:r>
              <a:rPr lang="en-US" dirty="0">
                <a:latin typeface="Consolas"/>
                <a:cs typeface="Consolas"/>
              </a:rPr>
              <a:t>-1;</a:t>
            </a:r>
          </a:p>
        </p:txBody>
      </p:sp>
      <p:sp>
        <p:nvSpPr>
          <p:cNvPr id="6" name="Rectangle 5"/>
          <p:cNvSpPr/>
          <p:nvPr/>
        </p:nvSpPr>
        <p:spPr>
          <a:xfrm>
            <a:off x="836172" y="3345158"/>
            <a:ext cx="76855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>
                <a:latin typeface="Consolas"/>
                <a:cs typeface="Consolas"/>
              </a:rPr>
              <a:t>histsz</a:t>
            </a:r>
            <a:r>
              <a:rPr lang="en-US" dirty="0">
                <a:latin typeface="Consolas"/>
                <a:cs typeface="Consolas"/>
              </a:rPr>
              <a:t> = </a:t>
            </a:r>
            <a:r>
              <a:rPr lang="en-US" dirty="0" err="1">
                <a:solidFill>
                  <a:srgbClr val="1F497D"/>
                </a:solidFill>
                <a:latin typeface="Consolas"/>
                <a:cs typeface="Consolas"/>
              </a:rPr>
              <a:t>sizeof</a:t>
            </a:r>
            <a:r>
              <a:rPr lang="en-US" dirty="0">
                <a:latin typeface="Consolas"/>
                <a:cs typeface="Consolas"/>
              </a:rPr>
              <a:t>(</a:t>
            </a:r>
            <a:r>
              <a:rPr lang="en-US" dirty="0" err="1">
                <a:solidFill>
                  <a:srgbClr val="1F497D"/>
                </a:solidFill>
                <a:latin typeface="Consolas"/>
                <a:cs typeface="Consolas"/>
              </a:rPr>
              <a:t>struct</a:t>
            </a:r>
            <a:r>
              <a:rPr lang="en-US" dirty="0">
                <a:solidFill>
                  <a:srgbClr val="1F497D"/>
                </a:solidFill>
                <a:latin typeface="Consolas"/>
                <a:cs typeface="Consolas"/>
              </a:rPr>
              <a:t> </a:t>
            </a:r>
            <a:r>
              <a:rPr lang="en-US" dirty="0" err="1">
                <a:latin typeface="Consolas"/>
                <a:cs typeface="Consolas"/>
              </a:rPr>
              <a:t>hist</a:t>
            </a:r>
            <a:r>
              <a:rPr lang="en-US" dirty="0">
                <a:latin typeface="Consolas"/>
                <a:cs typeface="Consolas"/>
              </a:rPr>
              <a:t>) + </a:t>
            </a:r>
            <a:r>
              <a:rPr lang="en-US" dirty="0" err="1">
                <a:latin typeface="Consolas"/>
                <a:cs typeface="Consolas"/>
              </a:rPr>
              <a:t>symsz</a:t>
            </a:r>
            <a:r>
              <a:rPr lang="en-US" dirty="0">
                <a:latin typeface="Consolas"/>
                <a:cs typeface="Consolas"/>
              </a:rPr>
              <a:t> * </a:t>
            </a:r>
            <a:r>
              <a:rPr lang="en-US" dirty="0" err="1">
                <a:solidFill>
                  <a:srgbClr val="1F497D"/>
                </a:solidFill>
                <a:latin typeface="Consolas"/>
                <a:cs typeface="Consolas"/>
              </a:rPr>
              <a:t>sizeof</a:t>
            </a:r>
            <a:r>
              <a:rPr lang="en-US" dirty="0">
                <a:latin typeface="Consolas"/>
                <a:cs typeface="Consolas"/>
              </a:rPr>
              <a:t>(u64);</a:t>
            </a:r>
          </a:p>
        </p:txBody>
      </p:sp>
      <p:sp>
        <p:nvSpPr>
          <p:cNvPr id="13" name="Rectangle 12"/>
          <p:cNvSpPr/>
          <p:nvPr/>
        </p:nvSpPr>
        <p:spPr>
          <a:xfrm>
            <a:off x="836173" y="4335484"/>
            <a:ext cx="7685595" cy="136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>
                <a:latin typeface="Consolas"/>
                <a:cs typeface="Consolas"/>
              </a:rPr>
              <a:t>totalsz</a:t>
            </a:r>
            <a:r>
              <a:rPr lang="en-US" dirty="0">
                <a:latin typeface="Consolas"/>
                <a:cs typeface="Consolas"/>
              </a:rPr>
              <a:t> = </a:t>
            </a:r>
            <a:r>
              <a:rPr lang="en-US" dirty="0" err="1">
                <a:solidFill>
                  <a:srgbClr val="1F497D"/>
                </a:solidFill>
                <a:latin typeface="Consolas"/>
                <a:cs typeface="Consolas"/>
              </a:rPr>
              <a:t>sizeof</a:t>
            </a:r>
            <a:r>
              <a:rPr lang="en-US" dirty="0">
                <a:latin typeface="Consolas"/>
                <a:cs typeface="Consolas"/>
              </a:rPr>
              <a:t>(void *) + </a:t>
            </a:r>
            <a:r>
              <a:rPr lang="en-US" dirty="0" err="1">
                <a:latin typeface="Consolas"/>
                <a:cs typeface="Consolas"/>
              </a:rPr>
              <a:t>nr_events</a:t>
            </a:r>
            <a:r>
              <a:rPr lang="en-US" dirty="0">
                <a:latin typeface="Consolas"/>
                <a:cs typeface="Consolas"/>
              </a:rPr>
              <a:t> * </a:t>
            </a:r>
            <a:r>
              <a:rPr lang="en-US" dirty="0" err="1">
                <a:latin typeface="Consolas"/>
                <a:cs typeface="Consolas"/>
              </a:rPr>
              <a:t>histsz</a:t>
            </a:r>
            <a:r>
              <a:rPr lang="en-US" dirty="0">
                <a:latin typeface="Consolas"/>
                <a:cs typeface="Consolas"/>
              </a:rPr>
              <a:t>;</a:t>
            </a:r>
          </a:p>
          <a:p>
            <a:pPr>
              <a:spcBef>
                <a:spcPts val="432"/>
              </a:spcBef>
            </a:pPr>
            <a:r>
              <a:rPr lang="en-US" dirty="0">
                <a:solidFill>
                  <a:srgbClr val="800000"/>
                </a:solidFill>
                <a:latin typeface="Consolas"/>
                <a:cs typeface="Consolas"/>
              </a:rPr>
              <a:t>void </a:t>
            </a:r>
            <a:r>
              <a:rPr lang="en-US" dirty="0">
                <a:latin typeface="Consolas"/>
                <a:cs typeface="Consolas"/>
              </a:rPr>
              <a:t>*p = </a:t>
            </a:r>
            <a:r>
              <a:rPr lang="en-US" dirty="0" err="1">
                <a:latin typeface="Consolas"/>
                <a:cs typeface="Consolas"/>
              </a:rPr>
              <a:t>malloc</a:t>
            </a:r>
            <a:r>
              <a:rPr lang="en-US" dirty="0">
                <a:latin typeface="Consolas"/>
                <a:cs typeface="Consolas"/>
              </a:rPr>
              <a:t>(</a:t>
            </a:r>
            <a:r>
              <a:rPr lang="en-US" dirty="0" err="1">
                <a:latin typeface="Consolas"/>
                <a:cs typeface="Consolas"/>
              </a:rPr>
              <a:t>totalsz</a:t>
            </a:r>
            <a:r>
              <a:rPr lang="en-US" dirty="0">
                <a:latin typeface="Consolas"/>
                <a:cs typeface="Consolas"/>
              </a:rPr>
              <a:t>);</a:t>
            </a:r>
          </a:p>
          <a:p>
            <a:pPr>
              <a:spcBef>
                <a:spcPts val="432"/>
              </a:spcBef>
            </a:pPr>
            <a:r>
              <a:rPr lang="en-US" dirty="0">
                <a:solidFill>
                  <a:srgbClr val="1F497D"/>
                </a:solidFill>
                <a:latin typeface="Consolas"/>
                <a:cs typeface="Consolas"/>
              </a:rPr>
              <a:t>if </a:t>
            </a:r>
            <a:r>
              <a:rPr lang="en-US" dirty="0">
                <a:latin typeface="Consolas"/>
                <a:cs typeface="Consolas"/>
              </a:rPr>
              <a:t>(p == </a:t>
            </a:r>
            <a:r>
              <a:rPr lang="en-US" dirty="0">
                <a:solidFill>
                  <a:srgbClr val="1F497D"/>
                </a:solidFill>
                <a:latin typeface="Consolas"/>
                <a:cs typeface="Consolas"/>
              </a:rPr>
              <a:t>NULL</a:t>
            </a:r>
            <a:r>
              <a:rPr lang="en-US" dirty="0">
                <a:latin typeface="Consolas"/>
                <a:cs typeface="Consolas"/>
              </a:rPr>
              <a:t>)</a:t>
            </a:r>
          </a:p>
          <a:p>
            <a:pPr>
              <a:spcBef>
                <a:spcPts val="432"/>
              </a:spcBef>
            </a:pPr>
            <a:r>
              <a:rPr lang="en-US" dirty="0">
                <a:latin typeface="Consolas"/>
                <a:cs typeface="Consolas"/>
              </a:rPr>
              <a:t>    </a:t>
            </a:r>
            <a:r>
              <a:rPr lang="en-US" dirty="0">
                <a:solidFill>
                  <a:srgbClr val="1F497D"/>
                </a:solidFill>
                <a:latin typeface="Consolas"/>
                <a:cs typeface="Consolas"/>
              </a:rPr>
              <a:t>return </a:t>
            </a:r>
            <a:r>
              <a:rPr lang="en-US" dirty="0">
                <a:latin typeface="Consolas"/>
                <a:cs typeface="Consolas"/>
              </a:rPr>
              <a:t>-1;</a:t>
            </a:r>
          </a:p>
        </p:txBody>
      </p:sp>
    </p:spTree>
    <p:extLst>
      <p:ext uri="{BB962C8B-B14F-4D97-AF65-F5344CB8AC3E}">
        <p14:creationId xmlns:p14="http://schemas.microsoft.com/office/powerpoint/2010/main" val="7438256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NaN</a:t>
            </a:r>
            <a:r>
              <a:rPr lang="en-US" smtClean="0"/>
              <a:t> integer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6173" y="1600201"/>
            <a:ext cx="7685595" cy="110356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 err="1" smtClean="0">
                <a:solidFill>
                  <a:srgbClr val="800000"/>
                </a:solidFill>
                <a:latin typeface="Consolas"/>
                <a:cs typeface="Consolas"/>
              </a:rPr>
              <a:t>size_t</a:t>
            </a:r>
            <a:r>
              <a:rPr lang="en-US" sz="1800" dirty="0" smtClean="0">
                <a:latin typeface="Consolas"/>
                <a:cs typeface="Consolas"/>
              </a:rPr>
              <a:t> </a:t>
            </a:r>
            <a:r>
              <a:rPr lang="en-US" sz="1800" dirty="0" err="1" smtClean="0">
                <a:latin typeface="Consolas"/>
                <a:cs typeface="Consolas"/>
              </a:rPr>
              <a:t>symsz</a:t>
            </a:r>
            <a:r>
              <a:rPr lang="en-US" sz="1800" dirty="0" smtClean="0">
                <a:latin typeface="Consolas"/>
                <a:cs typeface="Consolas"/>
              </a:rPr>
              <a:t>     = /* input */;</a:t>
            </a:r>
          </a:p>
          <a:p>
            <a:pPr marL="0" indent="0">
              <a:buNone/>
            </a:pPr>
            <a:r>
              <a:rPr lang="en-US" sz="1800" dirty="0" err="1" smtClean="0">
                <a:solidFill>
                  <a:srgbClr val="800000"/>
                </a:solidFill>
                <a:latin typeface="Consolas"/>
                <a:cs typeface="Consolas"/>
              </a:rPr>
              <a:t>size_t</a:t>
            </a:r>
            <a:r>
              <a:rPr lang="en-US" sz="1800" dirty="0" smtClean="0">
                <a:solidFill>
                  <a:srgbClr val="800000"/>
                </a:solidFill>
                <a:latin typeface="Consolas"/>
                <a:cs typeface="Consolas"/>
              </a:rPr>
              <a:t> </a:t>
            </a:r>
            <a:r>
              <a:rPr lang="en-US" sz="1800" dirty="0" err="1" smtClean="0">
                <a:latin typeface="Consolas"/>
                <a:cs typeface="Consolas"/>
              </a:rPr>
              <a:t>nr_events</a:t>
            </a:r>
            <a:r>
              <a:rPr lang="en-US" sz="1800" dirty="0" smtClean="0">
                <a:latin typeface="Consolas"/>
                <a:cs typeface="Consolas"/>
              </a:rPr>
              <a:t> = /* input */;</a:t>
            </a:r>
          </a:p>
          <a:p>
            <a:pPr marL="0" indent="0">
              <a:buNone/>
            </a:pPr>
            <a:r>
              <a:rPr lang="en-US" sz="1800" dirty="0" err="1" smtClean="0">
                <a:solidFill>
                  <a:srgbClr val="800000"/>
                </a:solidFill>
                <a:latin typeface="Consolas"/>
                <a:cs typeface="Consolas"/>
              </a:rPr>
              <a:t>size_t</a:t>
            </a:r>
            <a:r>
              <a:rPr lang="en-US" sz="1800" dirty="0" smtClean="0">
                <a:solidFill>
                  <a:srgbClr val="800000"/>
                </a:solidFill>
                <a:latin typeface="Consolas"/>
                <a:cs typeface="Consolas"/>
              </a:rPr>
              <a:t> </a:t>
            </a:r>
            <a:r>
              <a:rPr lang="en-US" sz="1800" dirty="0" err="1" smtClean="0">
                <a:latin typeface="Consolas"/>
                <a:cs typeface="Consolas"/>
              </a:rPr>
              <a:t>histsz</a:t>
            </a:r>
            <a:r>
              <a:rPr lang="en-US" sz="1800" dirty="0" smtClean="0">
                <a:latin typeface="Consolas"/>
                <a:cs typeface="Consolas"/>
              </a:rPr>
              <a:t>, </a:t>
            </a:r>
            <a:r>
              <a:rPr lang="en-US" sz="1800" dirty="0" err="1" smtClean="0">
                <a:latin typeface="Consolas"/>
                <a:cs typeface="Consolas"/>
              </a:rPr>
              <a:t>totalsz</a:t>
            </a:r>
            <a:r>
              <a:rPr lang="en-US" sz="1800" dirty="0" smtClean="0">
                <a:latin typeface="Consolas"/>
                <a:cs typeface="Consolas"/>
              </a:rPr>
              <a:t>;</a:t>
            </a:r>
          </a:p>
        </p:txBody>
      </p:sp>
      <p:sp>
        <p:nvSpPr>
          <p:cNvPr id="7" name="Rectangle 6"/>
          <p:cNvSpPr/>
          <p:nvPr/>
        </p:nvSpPr>
        <p:spPr>
          <a:xfrm>
            <a:off x="393685" y="1597961"/>
            <a:ext cx="5654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800000"/>
                </a:solidFill>
                <a:latin typeface="Consolas"/>
                <a:cs typeface="Consolas"/>
              </a:rPr>
              <a:t>nan</a:t>
            </a:r>
            <a:endParaRPr lang="en-US" b="1" dirty="0"/>
          </a:p>
        </p:txBody>
      </p:sp>
      <p:sp>
        <p:nvSpPr>
          <p:cNvPr id="10" name="Rectangle 9"/>
          <p:cNvSpPr/>
          <p:nvPr/>
        </p:nvSpPr>
        <p:spPr>
          <a:xfrm>
            <a:off x="393685" y="1924785"/>
            <a:ext cx="5654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800000"/>
                </a:solidFill>
                <a:latin typeface="Consolas"/>
                <a:cs typeface="Consolas"/>
              </a:rPr>
              <a:t>nan</a:t>
            </a:r>
            <a:endParaRPr lang="en-US" b="1" dirty="0"/>
          </a:p>
        </p:txBody>
      </p:sp>
      <p:sp>
        <p:nvSpPr>
          <p:cNvPr id="11" name="Rectangle 10"/>
          <p:cNvSpPr/>
          <p:nvPr/>
        </p:nvSpPr>
        <p:spPr>
          <a:xfrm>
            <a:off x="393685" y="2252841"/>
            <a:ext cx="5654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800000"/>
                </a:solidFill>
                <a:latin typeface="Consolas"/>
                <a:cs typeface="Consolas"/>
              </a:rPr>
              <a:t>nan</a:t>
            </a:r>
            <a:endParaRPr lang="en-US" b="1" dirty="0"/>
          </a:p>
        </p:txBody>
      </p:sp>
      <p:sp>
        <p:nvSpPr>
          <p:cNvPr id="4" name="Rectangle 3"/>
          <p:cNvSpPr/>
          <p:nvPr/>
        </p:nvSpPr>
        <p:spPr>
          <a:xfrm>
            <a:off x="836172" y="2661935"/>
            <a:ext cx="7685595" cy="701731"/>
          </a:xfrm>
          <a:prstGeom prst="rect">
            <a:avLst/>
          </a:prstGeom>
          <a:solidFill>
            <a:srgbClr val="C3D69B"/>
          </a:solidFill>
          <a:ln>
            <a:solidFill>
              <a:srgbClr val="9BBB59"/>
            </a:solidFill>
          </a:ln>
        </p:spPr>
        <p:txBody>
          <a:bodyPr wrap="square">
            <a:spAutoFit/>
          </a:bodyPr>
          <a:lstStyle/>
          <a:p>
            <a:pPr>
              <a:spcBef>
                <a:spcPts val="432"/>
              </a:spcBef>
            </a:pPr>
            <a:r>
              <a:rPr lang="en-US" dirty="0">
                <a:solidFill>
                  <a:schemeClr val="tx2"/>
                </a:solidFill>
                <a:latin typeface="Consolas"/>
                <a:cs typeface="Consolas"/>
              </a:rPr>
              <a:t>if</a:t>
            </a:r>
            <a:r>
              <a:rPr lang="en-US" dirty="0">
                <a:latin typeface="Consolas"/>
                <a:cs typeface="Consolas"/>
              </a:rPr>
              <a:t> (</a:t>
            </a:r>
            <a:r>
              <a:rPr lang="en-US" dirty="0" err="1">
                <a:latin typeface="Consolas"/>
                <a:cs typeface="Consolas"/>
              </a:rPr>
              <a:t>symsz</a:t>
            </a:r>
            <a:r>
              <a:rPr lang="en-US" dirty="0">
                <a:latin typeface="Consolas"/>
                <a:cs typeface="Consolas"/>
              </a:rPr>
              <a:t> &gt; (SIZE_MAX - </a:t>
            </a:r>
            <a:r>
              <a:rPr lang="en-US" dirty="0" err="1">
                <a:solidFill>
                  <a:srgbClr val="1F497D"/>
                </a:solidFill>
                <a:latin typeface="Consolas"/>
                <a:cs typeface="Consolas"/>
              </a:rPr>
              <a:t>sizeof</a:t>
            </a:r>
            <a:r>
              <a:rPr lang="en-US" dirty="0">
                <a:latin typeface="Consolas"/>
                <a:cs typeface="Consolas"/>
              </a:rPr>
              <a:t>(</a:t>
            </a:r>
            <a:r>
              <a:rPr lang="en-US" dirty="0" err="1">
                <a:solidFill>
                  <a:schemeClr val="tx2"/>
                </a:solidFill>
                <a:latin typeface="Consolas"/>
                <a:cs typeface="Consolas"/>
              </a:rPr>
              <a:t>struct</a:t>
            </a:r>
            <a:r>
              <a:rPr lang="en-US" dirty="0">
                <a:solidFill>
                  <a:schemeClr val="tx2"/>
                </a:solidFill>
                <a:latin typeface="Consolas"/>
                <a:cs typeface="Consolas"/>
              </a:rPr>
              <a:t> </a:t>
            </a:r>
            <a:r>
              <a:rPr lang="en-US" dirty="0" err="1">
                <a:latin typeface="Consolas"/>
                <a:cs typeface="Consolas"/>
              </a:rPr>
              <a:t>hist</a:t>
            </a:r>
            <a:r>
              <a:rPr lang="en-US" dirty="0">
                <a:latin typeface="Consolas"/>
                <a:cs typeface="Consolas"/>
              </a:rPr>
              <a:t>)) / </a:t>
            </a:r>
            <a:r>
              <a:rPr lang="en-US" dirty="0" err="1">
                <a:solidFill>
                  <a:srgbClr val="1F497D"/>
                </a:solidFill>
                <a:latin typeface="Consolas"/>
                <a:cs typeface="Consolas"/>
              </a:rPr>
              <a:t>sizeof</a:t>
            </a:r>
            <a:r>
              <a:rPr lang="en-US" dirty="0">
                <a:latin typeface="Consolas"/>
                <a:cs typeface="Consolas"/>
              </a:rPr>
              <a:t>(u64))</a:t>
            </a:r>
          </a:p>
          <a:p>
            <a:pPr>
              <a:spcBef>
                <a:spcPts val="432"/>
              </a:spcBef>
            </a:pPr>
            <a:r>
              <a:rPr lang="en-US" dirty="0">
                <a:latin typeface="Consolas"/>
                <a:cs typeface="Consolas"/>
              </a:rPr>
              <a:t>    </a:t>
            </a:r>
            <a:r>
              <a:rPr lang="en-US" dirty="0">
                <a:solidFill>
                  <a:srgbClr val="1F497D"/>
                </a:solidFill>
                <a:latin typeface="Consolas"/>
                <a:cs typeface="Consolas"/>
              </a:rPr>
              <a:t>return </a:t>
            </a:r>
            <a:r>
              <a:rPr lang="en-US" dirty="0">
                <a:latin typeface="Consolas"/>
                <a:cs typeface="Consolas"/>
              </a:rPr>
              <a:t>-1;</a:t>
            </a:r>
          </a:p>
        </p:txBody>
      </p:sp>
      <p:sp>
        <p:nvSpPr>
          <p:cNvPr id="5" name="Rectangle 4"/>
          <p:cNvSpPr/>
          <p:nvPr/>
        </p:nvSpPr>
        <p:spPr>
          <a:xfrm>
            <a:off x="836173" y="3704248"/>
            <a:ext cx="7685595" cy="701731"/>
          </a:xfrm>
          <a:prstGeom prst="rect">
            <a:avLst/>
          </a:prstGeom>
          <a:solidFill>
            <a:srgbClr val="C3D69B"/>
          </a:solidFill>
        </p:spPr>
        <p:txBody>
          <a:bodyPr wrap="square">
            <a:spAutoFit/>
          </a:bodyPr>
          <a:lstStyle/>
          <a:p>
            <a:pPr>
              <a:spcBef>
                <a:spcPts val="432"/>
              </a:spcBef>
            </a:pPr>
            <a:r>
              <a:rPr lang="en-US" dirty="0">
                <a:latin typeface="Consolas"/>
                <a:cs typeface="Consolas"/>
              </a:rPr>
              <a:t>if (</a:t>
            </a:r>
            <a:r>
              <a:rPr lang="en-US" dirty="0" err="1">
                <a:latin typeface="Consolas"/>
                <a:cs typeface="Consolas"/>
              </a:rPr>
              <a:t>histsz</a:t>
            </a:r>
            <a:r>
              <a:rPr lang="en-US" dirty="0">
                <a:latin typeface="Consolas"/>
                <a:cs typeface="Consolas"/>
              </a:rPr>
              <a:t> &gt; (SIZE_MAX - </a:t>
            </a:r>
            <a:r>
              <a:rPr lang="en-US" dirty="0" err="1">
                <a:solidFill>
                  <a:srgbClr val="1F497D"/>
                </a:solidFill>
                <a:latin typeface="Consolas"/>
                <a:cs typeface="Consolas"/>
              </a:rPr>
              <a:t>sizeof</a:t>
            </a:r>
            <a:r>
              <a:rPr lang="en-US" dirty="0">
                <a:latin typeface="Consolas"/>
                <a:cs typeface="Consolas"/>
              </a:rPr>
              <a:t>(</a:t>
            </a:r>
            <a:r>
              <a:rPr lang="en-US" dirty="0">
                <a:solidFill>
                  <a:srgbClr val="800000"/>
                </a:solidFill>
                <a:latin typeface="Consolas"/>
                <a:cs typeface="Consolas"/>
              </a:rPr>
              <a:t>void </a:t>
            </a:r>
            <a:r>
              <a:rPr lang="en-US" dirty="0">
                <a:latin typeface="Consolas"/>
                <a:cs typeface="Consolas"/>
              </a:rPr>
              <a:t>*)) / </a:t>
            </a:r>
            <a:r>
              <a:rPr lang="en-US" dirty="0" err="1">
                <a:latin typeface="Consolas"/>
                <a:cs typeface="Consolas"/>
              </a:rPr>
              <a:t>nr_events</a:t>
            </a:r>
            <a:r>
              <a:rPr lang="en-US" dirty="0">
                <a:latin typeface="Consolas"/>
                <a:cs typeface="Consolas"/>
              </a:rPr>
              <a:t>)</a:t>
            </a:r>
          </a:p>
          <a:p>
            <a:pPr>
              <a:spcBef>
                <a:spcPts val="432"/>
              </a:spcBef>
            </a:pPr>
            <a:r>
              <a:rPr lang="en-US" dirty="0">
                <a:latin typeface="Consolas"/>
                <a:cs typeface="Consolas"/>
              </a:rPr>
              <a:t>    </a:t>
            </a:r>
            <a:r>
              <a:rPr lang="en-US" dirty="0">
                <a:solidFill>
                  <a:srgbClr val="1F497D"/>
                </a:solidFill>
                <a:latin typeface="Consolas"/>
                <a:cs typeface="Consolas"/>
              </a:rPr>
              <a:t>return </a:t>
            </a:r>
            <a:r>
              <a:rPr lang="en-US" dirty="0">
                <a:latin typeface="Consolas"/>
                <a:cs typeface="Consolas"/>
              </a:rPr>
              <a:t>-1;</a:t>
            </a:r>
          </a:p>
        </p:txBody>
      </p:sp>
      <p:sp>
        <p:nvSpPr>
          <p:cNvPr id="6" name="Rectangle 5"/>
          <p:cNvSpPr/>
          <p:nvPr/>
        </p:nvSpPr>
        <p:spPr>
          <a:xfrm>
            <a:off x="836172" y="3345158"/>
            <a:ext cx="76855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>
                <a:latin typeface="Consolas"/>
                <a:cs typeface="Consolas"/>
              </a:rPr>
              <a:t>histsz</a:t>
            </a:r>
            <a:r>
              <a:rPr lang="en-US" dirty="0">
                <a:latin typeface="Consolas"/>
                <a:cs typeface="Consolas"/>
              </a:rPr>
              <a:t> = </a:t>
            </a:r>
            <a:r>
              <a:rPr lang="en-US" dirty="0" err="1">
                <a:solidFill>
                  <a:srgbClr val="1F497D"/>
                </a:solidFill>
                <a:latin typeface="Consolas"/>
                <a:cs typeface="Consolas"/>
              </a:rPr>
              <a:t>sizeof</a:t>
            </a:r>
            <a:r>
              <a:rPr lang="en-US" dirty="0">
                <a:latin typeface="Consolas"/>
                <a:cs typeface="Consolas"/>
              </a:rPr>
              <a:t>(</a:t>
            </a:r>
            <a:r>
              <a:rPr lang="en-US" dirty="0" err="1">
                <a:solidFill>
                  <a:srgbClr val="1F497D"/>
                </a:solidFill>
                <a:latin typeface="Consolas"/>
                <a:cs typeface="Consolas"/>
              </a:rPr>
              <a:t>struct</a:t>
            </a:r>
            <a:r>
              <a:rPr lang="en-US" dirty="0">
                <a:solidFill>
                  <a:srgbClr val="1F497D"/>
                </a:solidFill>
                <a:latin typeface="Consolas"/>
                <a:cs typeface="Consolas"/>
              </a:rPr>
              <a:t> </a:t>
            </a:r>
            <a:r>
              <a:rPr lang="en-US" dirty="0" err="1">
                <a:latin typeface="Consolas"/>
                <a:cs typeface="Consolas"/>
              </a:rPr>
              <a:t>hist</a:t>
            </a:r>
            <a:r>
              <a:rPr lang="en-US" dirty="0">
                <a:latin typeface="Consolas"/>
                <a:cs typeface="Consolas"/>
              </a:rPr>
              <a:t>) + </a:t>
            </a:r>
            <a:r>
              <a:rPr lang="en-US" dirty="0" err="1">
                <a:latin typeface="Consolas"/>
                <a:cs typeface="Consolas"/>
              </a:rPr>
              <a:t>symsz</a:t>
            </a:r>
            <a:r>
              <a:rPr lang="en-US" dirty="0">
                <a:latin typeface="Consolas"/>
                <a:cs typeface="Consolas"/>
              </a:rPr>
              <a:t> * </a:t>
            </a:r>
            <a:r>
              <a:rPr lang="en-US" dirty="0" err="1">
                <a:solidFill>
                  <a:srgbClr val="1F497D"/>
                </a:solidFill>
                <a:latin typeface="Consolas"/>
                <a:cs typeface="Consolas"/>
              </a:rPr>
              <a:t>sizeof</a:t>
            </a:r>
            <a:r>
              <a:rPr lang="en-US" dirty="0">
                <a:latin typeface="Consolas"/>
                <a:cs typeface="Consolas"/>
              </a:rPr>
              <a:t>(u64);</a:t>
            </a:r>
          </a:p>
        </p:txBody>
      </p:sp>
      <p:sp>
        <p:nvSpPr>
          <p:cNvPr id="13" name="Rectangle 12"/>
          <p:cNvSpPr/>
          <p:nvPr/>
        </p:nvSpPr>
        <p:spPr>
          <a:xfrm>
            <a:off x="836173" y="4335484"/>
            <a:ext cx="7685595" cy="136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>
                <a:latin typeface="Consolas"/>
                <a:cs typeface="Consolas"/>
              </a:rPr>
              <a:t>totalsz</a:t>
            </a:r>
            <a:r>
              <a:rPr lang="en-US" dirty="0">
                <a:latin typeface="Consolas"/>
                <a:cs typeface="Consolas"/>
              </a:rPr>
              <a:t> = </a:t>
            </a:r>
            <a:r>
              <a:rPr lang="en-US" dirty="0" err="1">
                <a:solidFill>
                  <a:srgbClr val="1F497D"/>
                </a:solidFill>
                <a:latin typeface="Consolas"/>
                <a:cs typeface="Consolas"/>
              </a:rPr>
              <a:t>sizeof</a:t>
            </a:r>
            <a:r>
              <a:rPr lang="en-US" dirty="0">
                <a:latin typeface="Consolas"/>
                <a:cs typeface="Consolas"/>
              </a:rPr>
              <a:t>(void *) + </a:t>
            </a:r>
            <a:r>
              <a:rPr lang="en-US" dirty="0" err="1">
                <a:latin typeface="Consolas"/>
                <a:cs typeface="Consolas"/>
              </a:rPr>
              <a:t>nr_events</a:t>
            </a:r>
            <a:r>
              <a:rPr lang="en-US" dirty="0">
                <a:latin typeface="Consolas"/>
                <a:cs typeface="Consolas"/>
              </a:rPr>
              <a:t> * </a:t>
            </a:r>
            <a:r>
              <a:rPr lang="en-US" dirty="0" err="1">
                <a:latin typeface="Consolas"/>
                <a:cs typeface="Consolas"/>
              </a:rPr>
              <a:t>histsz</a:t>
            </a:r>
            <a:r>
              <a:rPr lang="en-US" dirty="0">
                <a:latin typeface="Consolas"/>
                <a:cs typeface="Consolas"/>
              </a:rPr>
              <a:t>;</a:t>
            </a:r>
          </a:p>
          <a:p>
            <a:pPr>
              <a:spcBef>
                <a:spcPts val="432"/>
              </a:spcBef>
            </a:pPr>
            <a:r>
              <a:rPr lang="en-US" dirty="0">
                <a:solidFill>
                  <a:srgbClr val="800000"/>
                </a:solidFill>
                <a:latin typeface="Consolas"/>
                <a:cs typeface="Consolas"/>
              </a:rPr>
              <a:t>void </a:t>
            </a:r>
            <a:r>
              <a:rPr lang="en-US" dirty="0">
                <a:latin typeface="Consolas"/>
                <a:cs typeface="Consolas"/>
              </a:rPr>
              <a:t>*p = </a:t>
            </a:r>
            <a:r>
              <a:rPr lang="en-US" dirty="0" err="1">
                <a:latin typeface="Consolas"/>
                <a:cs typeface="Consolas"/>
              </a:rPr>
              <a:t>malloc</a:t>
            </a:r>
            <a:r>
              <a:rPr lang="en-US" dirty="0">
                <a:latin typeface="Consolas"/>
                <a:cs typeface="Consolas"/>
              </a:rPr>
              <a:t>(</a:t>
            </a:r>
            <a:r>
              <a:rPr lang="en-US" dirty="0" err="1">
                <a:latin typeface="Consolas"/>
                <a:cs typeface="Consolas"/>
              </a:rPr>
              <a:t>totalsz</a:t>
            </a:r>
            <a:r>
              <a:rPr lang="en-US" dirty="0">
                <a:latin typeface="Consolas"/>
                <a:cs typeface="Consolas"/>
              </a:rPr>
              <a:t>);</a:t>
            </a:r>
          </a:p>
          <a:p>
            <a:pPr>
              <a:spcBef>
                <a:spcPts val="432"/>
              </a:spcBef>
            </a:pPr>
            <a:r>
              <a:rPr lang="en-US" dirty="0">
                <a:solidFill>
                  <a:srgbClr val="1F497D"/>
                </a:solidFill>
                <a:latin typeface="Consolas"/>
                <a:cs typeface="Consolas"/>
              </a:rPr>
              <a:t>if </a:t>
            </a:r>
            <a:r>
              <a:rPr lang="en-US" dirty="0">
                <a:latin typeface="Consolas"/>
                <a:cs typeface="Consolas"/>
              </a:rPr>
              <a:t>(p == </a:t>
            </a:r>
            <a:r>
              <a:rPr lang="en-US" dirty="0">
                <a:solidFill>
                  <a:srgbClr val="1F497D"/>
                </a:solidFill>
                <a:latin typeface="Consolas"/>
                <a:cs typeface="Consolas"/>
              </a:rPr>
              <a:t>NULL</a:t>
            </a:r>
            <a:r>
              <a:rPr lang="en-US" dirty="0">
                <a:latin typeface="Consolas"/>
                <a:cs typeface="Consolas"/>
              </a:rPr>
              <a:t>)</a:t>
            </a:r>
          </a:p>
          <a:p>
            <a:pPr>
              <a:spcBef>
                <a:spcPts val="432"/>
              </a:spcBef>
            </a:pPr>
            <a:r>
              <a:rPr lang="en-US" dirty="0">
                <a:latin typeface="Consolas"/>
                <a:cs typeface="Consolas"/>
              </a:rPr>
              <a:t>    </a:t>
            </a:r>
            <a:r>
              <a:rPr lang="en-US" dirty="0">
                <a:solidFill>
                  <a:srgbClr val="1F497D"/>
                </a:solidFill>
                <a:latin typeface="Consolas"/>
                <a:cs typeface="Consolas"/>
              </a:rPr>
              <a:t>return </a:t>
            </a:r>
            <a:r>
              <a:rPr lang="en-US" dirty="0">
                <a:latin typeface="Consolas"/>
                <a:cs typeface="Consolas"/>
              </a:rPr>
              <a:t>-1;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36172" y="4436740"/>
            <a:ext cx="5302412" cy="16989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432"/>
              </a:spcBef>
            </a:pPr>
            <a:r>
              <a:rPr lang="en-US" dirty="0">
                <a:solidFill>
                  <a:srgbClr val="800000"/>
                </a:solidFill>
                <a:latin typeface="Consolas"/>
                <a:cs typeface="Consolas"/>
              </a:rPr>
              <a:t>void </a:t>
            </a:r>
            <a:r>
              <a:rPr lang="en-US" dirty="0">
                <a:latin typeface="Consolas"/>
                <a:cs typeface="Consolas"/>
              </a:rPr>
              <a:t>*</a:t>
            </a:r>
            <a:r>
              <a:rPr lang="en-US" dirty="0" err="1">
                <a:latin typeface="Consolas"/>
                <a:cs typeface="Consolas"/>
              </a:rPr>
              <a:t>malloc</a:t>
            </a:r>
            <a:r>
              <a:rPr lang="en-US" dirty="0">
                <a:latin typeface="Consolas"/>
                <a:cs typeface="Consolas"/>
              </a:rPr>
              <a:t>(</a:t>
            </a:r>
            <a:r>
              <a:rPr lang="en-US" b="1" dirty="0">
                <a:solidFill>
                  <a:srgbClr val="800000"/>
                </a:solidFill>
                <a:latin typeface="Consolas"/>
                <a:cs typeface="Consolas"/>
              </a:rPr>
              <a:t>nan</a:t>
            </a:r>
            <a:r>
              <a:rPr lang="en-US" dirty="0">
                <a:solidFill>
                  <a:srgbClr val="800000"/>
                </a:solidFill>
                <a:latin typeface="Consolas"/>
                <a:cs typeface="Consolas"/>
              </a:rPr>
              <a:t> </a:t>
            </a:r>
            <a:r>
              <a:rPr lang="en-US" dirty="0" err="1">
                <a:solidFill>
                  <a:srgbClr val="800000"/>
                </a:solidFill>
                <a:latin typeface="Consolas"/>
                <a:cs typeface="Consolas"/>
              </a:rPr>
              <a:t>size_t</a:t>
            </a:r>
            <a:r>
              <a:rPr lang="en-US" dirty="0">
                <a:solidFill>
                  <a:srgbClr val="800000"/>
                </a:solidFill>
                <a:latin typeface="Consolas"/>
                <a:cs typeface="Consolas"/>
              </a:rPr>
              <a:t> </a:t>
            </a:r>
            <a:r>
              <a:rPr lang="en-US" dirty="0">
                <a:latin typeface="Consolas"/>
                <a:cs typeface="Consolas"/>
              </a:rPr>
              <a:t>size)</a:t>
            </a:r>
          </a:p>
          <a:p>
            <a:pPr>
              <a:spcBef>
                <a:spcPts val="432"/>
              </a:spcBef>
            </a:pPr>
            <a:r>
              <a:rPr lang="en-US" dirty="0">
                <a:latin typeface="Consolas"/>
                <a:cs typeface="Consolas"/>
              </a:rPr>
              <a:t>{</a:t>
            </a:r>
          </a:p>
          <a:p>
            <a:pPr>
              <a:spcBef>
                <a:spcPts val="432"/>
              </a:spcBef>
            </a:pPr>
            <a:r>
              <a:rPr lang="en-US" dirty="0">
                <a:latin typeface="Consolas"/>
                <a:cs typeface="Consolas"/>
              </a:rPr>
              <a:t>    </a:t>
            </a:r>
            <a:r>
              <a:rPr lang="en-US" dirty="0">
                <a:solidFill>
                  <a:schemeClr val="tx2"/>
                </a:solidFill>
                <a:latin typeface="Consolas"/>
                <a:cs typeface="Consolas"/>
              </a:rPr>
              <a:t>if </a:t>
            </a:r>
            <a:r>
              <a:rPr lang="en-US" dirty="0">
                <a:latin typeface="Consolas"/>
                <a:cs typeface="Consolas"/>
              </a:rPr>
              <a:t>(</a:t>
            </a:r>
            <a:r>
              <a:rPr lang="en-US" dirty="0" err="1">
                <a:solidFill>
                  <a:schemeClr val="tx2"/>
                </a:solidFill>
                <a:latin typeface="Consolas"/>
                <a:cs typeface="Consolas"/>
              </a:rPr>
              <a:t>isnan</a:t>
            </a:r>
            <a:r>
              <a:rPr lang="en-US" dirty="0">
                <a:latin typeface="Consolas"/>
                <a:cs typeface="Consolas"/>
              </a:rPr>
              <a:t>(size)) </a:t>
            </a:r>
            <a:r>
              <a:rPr lang="en-US" dirty="0">
                <a:solidFill>
                  <a:srgbClr val="1F497D"/>
                </a:solidFill>
                <a:latin typeface="Consolas"/>
                <a:cs typeface="Consolas"/>
              </a:rPr>
              <a:t>return </a:t>
            </a:r>
            <a:r>
              <a:rPr lang="en-US" dirty="0">
                <a:latin typeface="Consolas"/>
                <a:cs typeface="Consolas"/>
              </a:rPr>
              <a:t>NULL;</a:t>
            </a:r>
          </a:p>
          <a:p>
            <a:pPr>
              <a:spcBef>
                <a:spcPts val="432"/>
              </a:spcBef>
            </a:pPr>
            <a:r>
              <a:rPr lang="en-US" dirty="0">
                <a:latin typeface="Consolas"/>
                <a:cs typeface="Consolas"/>
              </a:rPr>
              <a:t>    </a:t>
            </a:r>
            <a:r>
              <a:rPr lang="en-US" dirty="0">
                <a:solidFill>
                  <a:srgbClr val="1F497D"/>
                </a:solidFill>
                <a:latin typeface="Consolas"/>
                <a:cs typeface="Consolas"/>
              </a:rPr>
              <a:t>return </a:t>
            </a:r>
            <a:r>
              <a:rPr lang="en-US" dirty="0" err="1">
                <a:latin typeface="Consolas"/>
                <a:cs typeface="Consolas"/>
              </a:rPr>
              <a:t>libc_malloc</a:t>
            </a:r>
            <a:r>
              <a:rPr lang="en-US" dirty="0">
                <a:latin typeface="Consolas"/>
                <a:cs typeface="Consolas"/>
              </a:rPr>
              <a:t>((</a:t>
            </a:r>
            <a:r>
              <a:rPr lang="en-US" dirty="0" err="1">
                <a:solidFill>
                  <a:srgbClr val="800000"/>
                </a:solidFill>
                <a:latin typeface="Consolas"/>
                <a:cs typeface="Consolas"/>
              </a:rPr>
              <a:t>size_t</a:t>
            </a:r>
            <a:r>
              <a:rPr lang="en-US" dirty="0" smtClean="0">
                <a:latin typeface="Consolas"/>
                <a:cs typeface="Consolas"/>
              </a:rPr>
              <a:t>)size</a:t>
            </a:r>
            <a:r>
              <a:rPr lang="en-US" dirty="0">
                <a:latin typeface="Consolas"/>
                <a:cs typeface="Consolas"/>
              </a:rPr>
              <a:t>);</a:t>
            </a:r>
          </a:p>
          <a:p>
            <a:pPr>
              <a:spcBef>
                <a:spcPts val="432"/>
              </a:spcBef>
            </a:pPr>
            <a:r>
              <a:rPr lang="en-US" dirty="0">
                <a:latin typeface="Consolas"/>
                <a:cs typeface="Consolas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42532971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xit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strVal val="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0">
                                          <p:val>
                                            <p:strVal val="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ppt_h/1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0">
                                          <p:val>
                                            <p:strVal val="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ppt_w/1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" dur="500" tmFilter="0,0; .5, 0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41" presetClass="exit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strVal val="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0">
                                          <p:val>
                                            <p:strVal val="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ppt_h/1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0">
                                          <p:val>
                                            <p:strVal val="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ppt_w/1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" dur="500" tmFilter="0,0; .5, 0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41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strVal val="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0">
                                          <p:val>
                                            <p:strVal val="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ppt_h/1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0">
                                          <p:val>
                                            <p:strVal val="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ppt_w/1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" dur="500" tmFilter="0,0; .5, 0; 1, 1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41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strVal val="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0">
                                          <p:val>
                                            <p:strVal val="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ppt_h/1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0">
                                          <p:val>
                                            <p:strVal val="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ppt_w/1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1" dur="500" tmFilter="0,0; .5, 0; 1, 1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41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34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strVal val="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0">
                                          <p:val>
                                            <p:strVal val="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ppt_h/1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0">
                                          <p:val>
                                            <p:strVal val="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ppt_w/1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8" dur="500" tmFilter="0,0; .5, 0; 1, 1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41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41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strVal val="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0">
                                          <p:val>
                                            <p:strVal val="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ppt_h/1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0">
                                          <p:val>
                                            <p:strVal val="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ppt_w/1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5" dur="500" tmFilter="0,0; .5, 0; 1, 1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5613E-6 4.78945E-6 L -4.35613E-6 -0.10366 " pathEditMode="relative" rAng="0" ptsTypes="AA">
                                      <p:cBhvr>
                                        <p:cTn id="5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183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9302E-6 -2.6099E-6 L 0.00035 -0.20037 " pathEditMode="relative" rAng="0" ptsTypes="AA">
                                      <p:cBhvr>
                                        <p:cTn id="5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-100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  <p:bldP spid="11" grpId="0"/>
      <p:bldP spid="4" grpId="0" animBg="1"/>
      <p:bldP spid="5" grpId="0" animBg="1"/>
      <p:bldP spid="6" grpId="0"/>
      <p:bldP spid="13" grpId="0"/>
      <p:bldP spid="14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</a:t>
            </a:r>
            <a:r>
              <a:rPr lang="en-US" dirty="0" smtClean="0"/>
              <a:t>ase study of integer errors in the Linux kernel</a:t>
            </a:r>
          </a:p>
          <a:p>
            <a:pPr lvl="1"/>
            <a:r>
              <a:rPr lang="en-US" dirty="0" smtClean="0"/>
              <a:t>Writing correct checks is non-trivial</a:t>
            </a:r>
          </a:p>
          <a:p>
            <a:r>
              <a:rPr lang="en-US" dirty="0" smtClean="0"/>
              <a:t>KINT: static detection of integer errors for C</a:t>
            </a:r>
          </a:p>
          <a:p>
            <a:pPr lvl="1"/>
            <a:r>
              <a:rPr lang="en-US" dirty="0" smtClean="0"/>
              <a:t>Scalable analysis based on constraint solving</a:t>
            </a:r>
          </a:p>
          <a:p>
            <a:pPr lvl="1"/>
            <a:r>
              <a:rPr lang="en-US" dirty="0" smtClean="0"/>
              <a:t>100+ bugs confirmed and fixed upstream</a:t>
            </a:r>
          </a:p>
          <a:p>
            <a:r>
              <a:rPr lang="en-US" sz="2800" dirty="0" err="1" smtClean="0">
                <a:latin typeface="Consolas"/>
                <a:cs typeface="Consolas"/>
              </a:rPr>
              <a:t>kmalloc_array</a:t>
            </a:r>
            <a:r>
              <a:rPr lang="en-US" dirty="0" smtClean="0"/>
              <a:t>: safe array allocation</a:t>
            </a:r>
          </a:p>
          <a:p>
            <a:r>
              <a:rPr lang="en-US" dirty="0" err="1" smtClean="0"/>
              <a:t>NaN</a:t>
            </a:r>
            <a:r>
              <a:rPr lang="en-US" dirty="0" smtClean="0"/>
              <a:t> integer: automated bounds checking</a:t>
            </a:r>
          </a:p>
          <a:p>
            <a:r>
              <a:rPr lang="en-US" dirty="0" smtClean="0">
                <a:hlinkClick r:id="rId2"/>
              </a:rPr>
              <a:t>http://pdos.csail.mit.edu/kint/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9677662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8683</TotalTime>
  <Words>1908</Words>
  <Application>Microsoft Macintosh PowerPoint</Application>
  <PresentationFormat>On-screen Show (4:3)</PresentationFormat>
  <Paragraphs>364</Paragraphs>
  <Slides>37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38" baseType="lpstr">
      <vt:lpstr>Office Theme</vt:lpstr>
      <vt:lpstr>Improving Integer Security for Systems with KINT</vt:lpstr>
      <vt:lpstr>Integer error</vt:lpstr>
      <vt:lpstr>Example: buffer overflow</vt:lpstr>
      <vt:lpstr>Example: logical bug</vt:lpstr>
      <vt:lpstr>An emerging threat</vt:lpstr>
      <vt:lpstr>Hard to prevent integer errors</vt:lpstr>
      <vt:lpstr>Contributions</vt:lpstr>
      <vt:lpstr>Case study: Linux kernel</vt:lpstr>
      <vt:lpstr>Most are memory and logic bugs</vt:lpstr>
      <vt:lpstr>2/3 of bugs have checks</vt:lpstr>
      <vt:lpstr>Example: wrong bounds net/core/net-sysfs.c</vt:lpstr>
      <vt:lpstr>Example: wrong type drivers/gpu/drm/vmwgfx/vmwgfx_kms.c</vt:lpstr>
      <vt:lpstr>Writing correct checks is non-trivial</vt:lpstr>
      <vt:lpstr>Finding integer errors</vt:lpstr>
      <vt:lpstr>KINT Overview</vt:lpstr>
      <vt:lpstr>KINT Overview</vt:lpstr>
      <vt:lpstr>Per-function analysis</vt:lpstr>
      <vt:lpstr>Solving boolean constraints</vt:lpstr>
      <vt:lpstr>KINT Overview</vt:lpstr>
      <vt:lpstr>Checks in caller</vt:lpstr>
      <vt:lpstr>A whole-program range analysis</vt:lpstr>
      <vt:lpstr>KINT Overview</vt:lpstr>
      <vt:lpstr>Taint analysis for bug classification</vt:lpstr>
      <vt:lpstr>KINT Implementation</vt:lpstr>
      <vt:lpstr>KINT usage</vt:lpstr>
      <vt:lpstr>Evaluation</vt:lpstr>
      <vt:lpstr>KINT finds new bugs</vt:lpstr>
      <vt:lpstr>KINT finds most known integer errors</vt:lpstr>
      <vt:lpstr>False positives (CVE)</vt:lpstr>
      <vt:lpstr>False positives (whole kernel)</vt:lpstr>
      <vt:lpstr>KINT analysis time</vt:lpstr>
      <vt:lpstr>Summary of finding bugs with KINT</vt:lpstr>
      <vt:lpstr>Mitigating allocation size overflow</vt:lpstr>
      <vt:lpstr>Generalized approach: NaN integer</vt:lpstr>
      <vt:lpstr>Verbose manual check (had 3 bugs)</vt:lpstr>
      <vt:lpstr>NaN integer example</vt:lpstr>
      <vt:lpstr>Conclusion</vt:lpstr>
    </vt:vector>
  </TitlesOfParts>
  <Manager/>
  <Company>MIT</Company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Improving Integer Security for Systems with KINT</dc:title>
  <dc:subject/>
  <dc:creator>Xi Wang</dc:creator>
  <cp:keywords/>
  <dc:description/>
  <cp:lastModifiedBy>Xi Wang</cp:lastModifiedBy>
  <cp:revision>2125</cp:revision>
  <dcterms:created xsi:type="dcterms:W3CDTF">2012-02-06T03:15:38Z</dcterms:created>
  <dcterms:modified xsi:type="dcterms:W3CDTF">2012-10-20T04:32:49Z</dcterms:modified>
  <cp:category/>
</cp:coreProperties>
</file>