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80" r:id="rId4"/>
    <p:sldId id="274" r:id="rId5"/>
    <p:sldId id="259" r:id="rId6"/>
    <p:sldId id="275" r:id="rId7"/>
    <p:sldId id="261" r:id="rId8"/>
    <p:sldId id="283" r:id="rId9"/>
    <p:sldId id="281" r:id="rId10"/>
    <p:sldId id="265" r:id="rId11"/>
    <p:sldId id="282" r:id="rId12"/>
    <p:sldId id="271" r:id="rId13"/>
    <p:sldId id="262" r:id="rId14"/>
    <p:sldId id="266" r:id="rId15"/>
    <p:sldId id="267" r:id="rId16"/>
    <p:sldId id="269" r:id="rId17"/>
    <p:sldId id="278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20" autoAdjust="0"/>
  </p:normalViewPr>
  <p:slideViewPr>
    <p:cSldViewPr snapToGrid="0" snapToObjects="1">
      <p:cViewPr varScale="1">
        <p:scale>
          <a:sx n="110" d="100"/>
          <a:sy n="110" d="100"/>
        </p:scale>
        <p:origin x="-24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8000"/>
              </a:solidFill>
            </c:spPr>
          </c:dPt>
          <c:dPt>
            <c:idx val="1"/>
            <c:bubble3D val="0"/>
            <c:spPr>
              <a:solidFill>
                <a:srgbClr val="66FF66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Working</c:v>
                </c:pt>
                <c:pt idx="1">
                  <c:v>Should work</c:v>
                </c:pt>
                <c:pt idx="2">
                  <c:v>Auditing not required</c:v>
                </c:pt>
                <c:pt idx="3">
                  <c:v>False alarm (XSS)</c:v>
                </c:pt>
                <c:pt idx="4">
                  <c:v>False alarm (charset)</c:v>
                </c:pt>
                <c:pt idx="5">
                  <c:v>False alarm (CSRF)</c:v>
                </c:pt>
                <c:pt idx="6">
                  <c:v>False alarm (design)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</c:v>
                </c:pt>
                <c:pt idx="1">
                  <c:v>13.0</c:v>
                </c:pt>
                <c:pt idx="2">
                  <c:v>12.0</c:v>
                </c:pt>
                <c:pt idx="3">
                  <c:v>3.0</c:v>
                </c:pt>
                <c:pt idx="4">
                  <c:v>3.0</c:v>
                </c:pt>
                <c:pt idx="5">
                  <c:v>1.0</c:v>
                </c:pt>
                <c:pt idx="6">
                  <c:v>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0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6C61D-E23E-0049-B875-116851BA0D66}" type="datetimeFigureOut">
              <a:rPr lang="en-US" smtClean="0"/>
              <a:t>7/11/11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60EEE-5172-0D47-9B32-7361F3B6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44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60EEE-5172-0D47-9B32-7361F3B6F4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8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8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3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7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58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5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0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2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3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1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2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91482-F4CA-8148-95F4-FDA264178B52}" type="datetimeFigureOut">
              <a:rPr lang="en-US" smtClean="0"/>
              <a:t>7/11/11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44908-3E50-7541-BE6D-B6574BAF5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Retroactive Auditing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291" y="3886200"/>
            <a:ext cx="6698201" cy="1752600"/>
          </a:xfrm>
        </p:spPr>
        <p:txBody>
          <a:bodyPr>
            <a:norm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</a:rPr>
              <a:t>Xi Wang</a:t>
            </a:r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Nickolai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Zeldovich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Frans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Kaashoek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MIT CSAIL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Admin Reading Vulnerability Exploits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1783" r="1783"/>
          <a:stretch>
            <a:fillRect/>
          </a:stretch>
        </p:blipFill>
        <p:spPr/>
      </p:pic>
      <p:cxnSp>
        <p:nvCxnSpPr>
          <p:cNvPr id="4" name="Straight Connector 3"/>
          <p:cNvCxnSpPr/>
          <p:nvPr/>
        </p:nvCxnSpPr>
        <p:spPr>
          <a:xfrm>
            <a:off x="1073727" y="5287821"/>
            <a:ext cx="4837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3401955" y="1718047"/>
            <a:ext cx="3996608" cy="4571131"/>
            <a:chOff x="2146785" y="2056896"/>
            <a:chExt cx="3996608" cy="4571131"/>
          </a:xfrm>
        </p:grpSpPr>
        <p:pic>
          <p:nvPicPr>
            <p:cNvPr id="14" name="Picture 13" descr="rbm2_25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6785" y="2056896"/>
              <a:ext cx="3936134" cy="457113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23597" y="2983587"/>
              <a:ext cx="37197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FF0000"/>
                  </a:solidFill>
                </a:rPr>
                <a:t>Are my servers</a:t>
              </a:r>
            </a:p>
            <a:p>
              <a:r>
                <a:rPr lang="en-US" sz="4000" dirty="0" smtClean="0">
                  <a:solidFill>
                    <a:srgbClr val="FF0000"/>
                  </a:solidFill>
                </a:rPr>
                <a:t>compromised?</a:t>
              </a:r>
              <a:endParaRPr lang="en-US" sz="4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690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&amp;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 must detect attacks and do recovery</a:t>
            </a:r>
          </a:p>
          <a:p>
            <a:r>
              <a:rPr lang="en-US" dirty="0" smtClean="0"/>
              <a:t>How can admin tell if server is comprised?</a:t>
            </a:r>
          </a:p>
          <a:p>
            <a:pPr lvl="1"/>
            <a:r>
              <a:rPr lang="en-US" dirty="0" smtClean="0"/>
              <a:t>Hard </a:t>
            </a:r>
            <a:r>
              <a:rPr lang="en-US" dirty="0"/>
              <a:t>to catch </a:t>
            </a:r>
            <a:r>
              <a:rPr lang="en-US" dirty="0" smtClean="0"/>
              <a:t>anomalies</a:t>
            </a:r>
          </a:p>
          <a:p>
            <a:pPr lvl="1"/>
            <a:r>
              <a:rPr lang="en-US" dirty="0" smtClean="0"/>
              <a:t>Server may work “well”</a:t>
            </a:r>
            <a:r>
              <a:rPr lang="en-US" dirty="0"/>
              <a:t> </a:t>
            </a:r>
            <a:r>
              <a:rPr lang="en-US" dirty="0" smtClean="0"/>
              <a:t>with backdoor installed</a:t>
            </a:r>
          </a:p>
          <a:p>
            <a:r>
              <a:rPr lang="en-US" dirty="0" smtClean="0"/>
              <a:t>Auditing tool</a:t>
            </a:r>
          </a:p>
          <a:p>
            <a:pPr lvl="1"/>
            <a:r>
              <a:rPr lang="en-US" dirty="0" smtClean="0"/>
              <a:t>Report </a:t>
            </a:r>
            <a:r>
              <a:rPr lang="en-US" dirty="0"/>
              <a:t>alarms after compromise </a:t>
            </a:r>
            <a:r>
              <a:rPr lang="en-US" dirty="0" smtClean="0"/>
              <a:t>happened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31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Tripwire</a:t>
            </a:r>
          </a:p>
          <a:p>
            <a:pPr lvl="1"/>
            <a:r>
              <a:rPr lang="en-US" dirty="0"/>
              <a:t>Monitor </a:t>
            </a:r>
            <a:r>
              <a:rPr lang="en-US" dirty="0" smtClean="0"/>
              <a:t>suspicious </a:t>
            </a:r>
            <a:r>
              <a:rPr lang="en-US" dirty="0" err="1" smtClean="0"/>
              <a:t>filesystem</a:t>
            </a:r>
            <a:r>
              <a:rPr lang="en-US" dirty="0" smtClean="0"/>
              <a:t> changes</a:t>
            </a:r>
          </a:p>
          <a:p>
            <a:pPr lvl="1"/>
            <a:r>
              <a:rPr lang="en-US" dirty="0" smtClean="0"/>
              <a:t>Not work for </a:t>
            </a:r>
            <a:r>
              <a:rPr lang="en-US" i="1" dirty="0" smtClean="0"/>
              <a:t>general</a:t>
            </a:r>
            <a:r>
              <a:rPr lang="en-US" dirty="0" smtClean="0"/>
              <a:t> vulnerability exploits</a:t>
            </a:r>
          </a:p>
          <a:p>
            <a:r>
              <a:rPr lang="en-US" dirty="0" err="1" smtClean="0"/>
              <a:t>IntroVirt</a:t>
            </a:r>
            <a:endParaRPr lang="en-US" dirty="0" smtClean="0"/>
          </a:p>
          <a:p>
            <a:pPr lvl="1"/>
            <a:r>
              <a:rPr lang="en-US" dirty="0" smtClean="0"/>
              <a:t>Replay past execution with predicates</a:t>
            </a:r>
          </a:p>
          <a:p>
            <a:pPr lvl="1"/>
            <a:r>
              <a:rPr lang="en-US" i="1" dirty="0" smtClean="0"/>
              <a:t>Human effort</a:t>
            </a:r>
            <a:r>
              <a:rPr lang="en-US" dirty="0" smtClean="0"/>
              <a:t>: hand-written predicates required for every vulnerability</a:t>
            </a:r>
          </a:p>
          <a:p>
            <a:r>
              <a:rPr lang="en-US" dirty="0" smtClean="0"/>
              <a:t>Disadvantages: generality &amp; human effort</a:t>
            </a:r>
          </a:p>
        </p:txBody>
      </p:sp>
    </p:spTree>
    <p:extLst>
      <p:ext uri="{BB962C8B-B14F-4D97-AF65-F5344CB8AC3E}">
        <p14:creationId xmlns:p14="http://schemas.microsoft.com/office/powerpoint/2010/main" val="329470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Auditing using </a:t>
            </a:r>
            <a:r>
              <a:rPr lang="en-US" dirty="0" smtClean="0"/>
              <a:t>Patches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2198255"/>
          </a:xfrm>
        </p:spPr>
        <p:txBody>
          <a:bodyPr>
            <a:normAutofit/>
          </a:bodyPr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General</a:t>
            </a:r>
          </a:p>
          <a:p>
            <a:pPr lvl="1"/>
            <a:r>
              <a:rPr lang="en-US" dirty="0"/>
              <a:t>Little human effort </a:t>
            </a:r>
            <a:r>
              <a:rPr lang="en-US" dirty="0" smtClean="0"/>
              <a:t>required</a:t>
            </a:r>
          </a:p>
          <a:p>
            <a:r>
              <a:rPr lang="en-US" dirty="0" smtClean="0"/>
              <a:t>What the system would’ve been like w/ patch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032079" y="4061175"/>
            <a:ext cx="6956678" cy="1716017"/>
            <a:chOff x="1032079" y="4061175"/>
            <a:chExt cx="6956678" cy="1716017"/>
          </a:xfrm>
        </p:grpSpPr>
        <p:sp>
          <p:nvSpPr>
            <p:cNvPr id="4" name="Rectangle 3"/>
            <p:cNvSpPr/>
            <p:nvPr/>
          </p:nvSpPr>
          <p:spPr>
            <a:xfrm>
              <a:off x="1032079" y="4656790"/>
              <a:ext cx="1153066" cy="4832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Rollback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783509" y="4656790"/>
              <a:ext cx="1153066" cy="4832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Replay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4" idx="3"/>
              <a:endCxn id="5" idx="1"/>
            </p:cNvCxnSpPr>
            <p:nvPr/>
          </p:nvCxnSpPr>
          <p:spPr>
            <a:xfrm>
              <a:off x="2185145" y="4898408"/>
              <a:ext cx="5983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4273298" y="4061175"/>
              <a:ext cx="1995963" cy="4832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Run original code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73298" y="5293957"/>
              <a:ext cx="1995963" cy="4832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Run patched code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35691" y="4656791"/>
              <a:ext cx="1153066" cy="4832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Diff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5" name="Elbow Connector 14"/>
            <p:cNvCxnSpPr>
              <a:stCxn id="5" idx="0"/>
              <a:endCxn id="8" idx="1"/>
            </p:cNvCxnSpPr>
            <p:nvPr/>
          </p:nvCxnSpPr>
          <p:spPr>
            <a:xfrm rot="5400000" flipH="1" flipV="1">
              <a:off x="3639672" y="4023164"/>
              <a:ext cx="353997" cy="91325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5" idx="2"/>
              <a:endCxn id="11" idx="1"/>
            </p:cNvCxnSpPr>
            <p:nvPr/>
          </p:nvCxnSpPr>
          <p:spPr>
            <a:xfrm rot="16200000" flipH="1">
              <a:off x="3618895" y="4881172"/>
              <a:ext cx="395550" cy="913256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8" idx="3"/>
              <a:endCxn id="12" idx="0"/>
            </p:cNvCxnSpPr>
            <p:nvPr/>
          </p:nvCxnSpPr>
          <p:spPr>
            <a:xfrm>
              <a:off x="6269261" y="4302793"/>
              <a:ext cx="1142963" cy="353998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11" idx="3"/>
              <a:endCxn id="12" idx="2"/>
            </p:cNvCxnSpPr>
            <p:nvPr/>
          </p:nvCxnSpPr>
          <p:spPr>
            <a:xfrm flipV="1">
              <a:off x="6269261" y="5140026"/>
              <a:ext cx="1142963" cy="395549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1366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Can Admin Conclude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7503"/>
            <a:ext cx="8229600" cy="20786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Assumptions</a:t>
            </a:r>
          </a:p>
          <a:p>
            <a:pPr lvl="1"/>
            <a:r>
              <a:rPr lang="en-US" dirty="0" smtClean="0"/>
              <a:t>Patch correctly fixes vulnerability</a:t>
            </a:r>
          </a:p>
          <a:p>
            <a:pPr lvl="1"/>
            <a:r>
              <a:rPr lang="en-US" dirty="0" smtClean="0"/>
              <a:t>Replay is faithful</a:t>
            </a:r>
          </a:p>
          <a:p>
            <a:pPr lvl="1"/>
            <a:r>
              <a:rPr lang="en-US" dirty="0" smtClean="0"/>
              <a:t>Auditing tool is not subverted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416184" y="2196248"/>
            <a:ext cx="1459169" cy="6854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Diff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3016458" y="1851220"/>
            <a:ext cx="503939" cy="139332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0713" y="1535514"/>
            <a:ext cx="46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60713" y="2960444"/>
            <a:ext cx="2953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</a:t>
            </a:r>
            <a:endParaRPr lang="en-US" sz="2800" dirty="0"/>
          </a:p>
        </p:txBody>
      </p:sp>
      <p:sp>
        <p:nvSpPr>
          <p:cNvPr id="8" name="Left Brace 7"/>
          <p:cNvSpPr/>
          <p:nvPr/>
        </p:nvSpPr>
        <p:spPr>
          <a:xfrm>
            <a:off x="3924768" y="2689000"/>
            <a:ext cx="503939" cy="108745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89177" y="2440464"/>
            <a:ext cx="2953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False alarms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89177" y="3536616"/>
            <a:ext cx="2953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Attacks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89176" y="1538754"/>
            <a:ext cx="4197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Vulnerability not exploited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024336" y="1851220"/>
            <a:ext cx="4043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endCxn id="4" idx="0"/>
          </p:cNvCxnSpPr>
          <p:nvPr/>
        </p:nvCxnSpPr>
        <p:spPr>
          <a:xfrm>
            <a:off x="1051329" y="1790284"/>
            <a:ext cx="1094440" cy="40596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endCxn id="4" idx="2"/>
          </p:cNvCxnSpPr>
          <p:nvPr/>
        </p:nvCxnSpPr>
        <p:spPr>
          <a:xfrm flipV="1">
            <a:off x="1051329" y="2881670"/>
            <a:ext cx="1094440" cy="36287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17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False alarms</a:t>
            </a:r>
          </a:p>
          <a:p>
            <a:r>
              <a:rPr lang="en-US" dirty="0" smtClean="0"/>
              <a:t>Replay is expensive</a:t>
            </a:r>
          </a:p>
          <a:p>
            <a:r>
              <a:rPr lang="en-US" dirty="0" smtClean="0"/>
              <a:t>Replay must be secured</a:t>
            </a:r>
          </a:p>
          <a:p>
            <a:r>
              <a:rPr lang="en-US" dirty="0" smtClean="0"/>
              <a:t>Recovery from compromise</a:t>
            </a:r>
          </a:p>
        </p:txBody>
      </p:sp>
    </p:spTree>
    <p:extLst>
      <p:ext uri="{BB962C8B-B14F-4D97-AF65-F5344CB8AC3E}">
        <p14:creationId xmlns:p14="http://schemas.microsoft.com/office/powerpoint/2010/main" val="120343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Apache 2.2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36 vulnerabilities from 2005 to 2010</a:t>
            </a:r>
            <a:endParaRPr lang="en-US" dirty="0"/>
          </a:p>
          <a:p>
            <a:r>
              <a:rPr lang="en-US" dirty="0" smtClean="0"/>
              <a:t>Non-deterministic</a:t>
            </a:r>
          </a:p>
          <a:p>
            <a:pPr lvl="1"/>
            <a:r>
              <a:rPr lang="en-US" dirty="0" smtClean="0"/>
              <a:t>Timestamps</a:t>
            </a:r>
          </a:p>
          <a:p>
            <a:pPr lvl="1"/>
            <a:r>
              <a:rPr lang="en-US" dirty="0" smtClean="0"/>
              <a:t>Multiple processes/threads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89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Strawman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Whole-process auditing: Apache </a:t>
            </a:r>
            <a:r>
              <a:rPr lang="en-US" dirty="0" err="1" smtClean="0"/>
              <a:t>httpd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olidFill>
                  <a:srgbClr val="000000"/>
                </a:solidFill>
              </a:rPr>
              <a:t>Time-</a:t>
            </a:r>
            <a:r>
              <a:rPr lang="en-US" dirty="0" smtClean="0">
                <a:solidFill>
                  <a:srgbClr val="000000"/>
                </a:solidFill>
              </a:rPr>
              <a:t>consuming</a:t>
            </a:r>
            <a:endParaRPr lang="en-US" dirty="0" smtClean="0"/>
          </a:p>
          <a:p>
            <a:r>
              <a:rPr lang="en-US" dirty="0" smtClean="0"/>
              <a:t>False alarms for all patches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Non</a:t>
            </a:r>
            <a:r>
              <a:rPr lang="en-US" dirty="0">
                <a:solidFill>
                  <a:srgbClr val="000000"/>
                </a:solidFill>
              </a:rPr>
              <a:t>-</a:t>
            </a:r>
            <a:r>
              <a:rPr lang="en-US" dirty="0" smtClean="0">
                <a:solidFill>
                  <a:srgbClr val="000000"/>
                </a:solidFill>
              </a:rPr>
              <a:t>determinism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928174" y="2903167"/>
            <a:ext cx="1153066" cy="5702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Rollback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79604" y="2903167"/>
            <a:ext cx="1153066" cy="5702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Replay requests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>
            <a:stCxn id="5" idx="3"/>
            <a:endCxn id="6" idx="1"/>
          </p:cNvCxnSpPr>
          <p:nvPr/>
        </p:nvCxnSpPr>
        <p:spPr>
          <a:xfrm>
            <a:off x="2081240" y="3188317"/>
            <a:ext cx="5983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69393" y="2307552"/>
            <a:ext cx="1995963" cy="4832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Run original </a:t>
            </a:r>
            <a:r>
              <a:rPr lang="en-US" dirty="0" err="1" smtClean="0">
                <a:solidFill>
                  <a:srgbClr val="000000"/>
                </a:solidFill>
              </a:rPr>
              <a:t>httpd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69393" y="3594992"/>
            <a:ext cx="1995963" cy="4832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Run patched </a:t>
            </a:r>
            <a:r>
              <a:rPr lang="en-US" dirty="0" err="1" smtClean="0">
                <a:solidFill>
                  <a:srgbClr val="000000"/>
                </a:solidFill>
              </a:rPr>
              <a:t>httpd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00095" y="2903168"/>
            <a:ext cx="1616364" cy="5702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Diff responses &amp; files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1" name="Elbow Connector 10"/>
          <p:cNvCxnSpPr>
            <a:stCxn id="6" idx="0"/>
            <a:endCxn id="8" idx="1"/>
          </p:cNvCxnSpPr>
          <p:nvPr/>
        </p:nvCxnSpPr>
        <p:spPr>
          <a:xfrm rot="5400000" flipH="1" flipV="1">
            <a:off x="3535767" y="2269541"/>
            <a:ext cx="353997" cy="91325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6" idx="2"/>
            <a:endCxn id="9" idx="1"/>
          </p:cNvCxnSpPr>
          <p:nvPr/>
        </p:nvCxnSpPr>
        <p:spPr>
          <a:xfrm rot="16200000" flipH="1">
            <a:off x="3531193" y="3198410"/>
            <a:ext cx="363144" cy="91325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8" idx="3"/>
            <a:endCxn id="10" idx="0"/>
          </p:cNvCxnSpPr>
          <p:nvPr/>
        </p:nvCxnSpPr>
        <p:spPr>
          <a:xfrm>
            <a:off x="6165356" y="2549170"/>
            <a:ext cx="1142921" cy="3539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9" idx="3"/>
            <a:endCxn id="10" idx="2"/>
          </p:cNvCxnSpPr>
          <p:nvPr/>
        </p:nvCxnSpPr>
        <p:spPr>
          <a:xfrm flipV="1">
            <a:off x="6165356" y="3473467"/>
            <a:ext cx="1142921" cy="36314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487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Fine-Grained Auditing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59344"/>
          </a:xfrm>
        </p:spPr>
        <p:txBody>
          <a:bodyPr>
            <a:normAutofit/>
          </a:bodyPr>
          <a:lstStyle/>
          <a:p>
            <a:r>
              <a:rPr lang="en-US" dirty="0" smtClean="0"/>
              <a:t>Restrict auditing scope to single function</a:t>
            </a:r>
          </a:p>
          <a:p>
            <a:pPr lvl="1"/>
            <a:r>
              <a:rPr lang="en-US" dirty="0" smtClean="0"/>
              <a:t>Assume the function is </a:t>
            </a:r>
            <a:r>
              <a:rPr lang="en-US" i="1" dirty="0" smtClean="0"/>
              <a:t>deterministic</a:t>
            </a:r>
          </a:p>
        </p:txBody>
      </p:sp>
      <p:sp>
        <p:nvSpPr>
          <p:cNvPr id="4" name="Rectangle 3"/>
          <p:cNvSpPr/>
          <p:nvPr/>
        </p:nvSpPr>
        <p:spPr>
          <a:xfrm>
            <a:off x="1946560" y="3965501"/>
            <a:ext cx="1536448" cy="6121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Replay single process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97024" y="3959849"/>
            <a:ext cx="1502343" cy="6121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Fork before invoking </a:t>
            </a:r>
            <a:r>
              <a:rPr lang="en-US" dirty="0" err="1" smtClean="0">
                <a:solidFill>
                  <a:srgbClr val="000000"/>
                </a:solidFill>
              </a:rPr>
              <a:t>func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>
          <a:xfrm flipV="1">
            <a:off x="3483008" y="4265925"/>
            <a:ext cx="314016" cy="56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8128" y="3359727"/>
            <a:ext cx="1392960" cy="5829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Run original </a:t>
            </a:r>
            <a:r>
              <a:rPr lang="en-US" dirty="0" err="1" smtClean="0">
                <a:solidFill>
                  <a:srgbClr val="000000"/>
                </a:solidFill>
              </a:rPr>
              <a:t>func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8129" y="4647167"/>
            <a:ext cx="1392960" cy="5829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Run patched </a:t>
            </a:r>
            <a:r>
              <a:rPr lang="en-US" dirty="0" err="1" smtClean="0">
                <a:solidFill>
                  <a:srgbClr val="000000"/>
                </a:solidFill>
              </a:rPr>
              <a:t>func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1280" y="3942651"/>
            <a:ext cx="1153066" cy="61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Diff (</a:t>
            </a:r>
            <a:r>
              <a:rPr lang="en-US" dirty="0" err="1" smtClean="0">
                <a:solidFill>
                  <a:srgbClr val="000000"/>
                </a:solidFill>
              </a:rPr>
              <a:t>memdiff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0" name="Elbow Connector 9"/>
          <p:cNvCxnSpPr>
            <a:stCxn id="5" idx="0"/>
            <a:endCxn id="7" idx="1"/>
          </p:cNvCxnSpPr>
          <p:nvPr/>
        </p:nvCxnSpPr>
        <p:spPr>
          <a:xfrm rot="5400000" flipH="1" flipV="1">
            <a:off x="4863832" y="3335553"/>
            <a:ext cx="308660" cy="93993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2"/>
            <a:endCxn id="8" idx="1"/>
          </p:cNvCxnSpPr>
          <p:nvPr/>
        </p:nvCxnSpPr>
        <p:spPr>
          <a:xfrm rot="16200000" flipH="1">
            <a:off x="4834848" y="4285348"/>
            <a:ext cx="366628" cy="93993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7" idx="3"/>
            <a:endCxn id="9" idx="0"/>
          </p:cNvCxnSpPr>
          <p:nvPr/>
        </p:nvCxnSpPr>
        <p:spPr>
          <a:xfrm>
            <a:off x="6881088" y="3651189"/>
            <a:ext cx="776725" cy="29146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8" idx="3"/>
            <a:endCxn id="9" idx="2"/>
          </p:cNvCxnSpPr>
          <p:nvPr/>
        </p:nvCxnSpPr>
        <p:spPr>
          <a:xfrm flipV="1">
            <a:off x="6881089" y="4554804"/>
            <a:ext cx="776724" cy="38382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61110" y="3965501"/>
            <a:ext cx="1062182" cy="61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ollback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95" name="Straight Arrow Connector 94"/>
          <p:cNvCxnSpPr>
            <a:stCxn id="40" idx="3"/>
            <a:endCxn id="4" idx="1"/>
          </p:cNvCxnSpPr>
          <p:nvPr/>
        </p:nvCxnSpPr>
        <p:spPr>
          <a:xfrm flipV="1">
            <a:off x="1623292" y="4271577"/>
            <a:ext cx="32326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295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CVE-2009-0023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Apache API </a:t>
            </a:r>
            <a:r>
              <a:rPr lang="en-US" dirty="0" err="1" smtClean="0">
                <a:latin typeface="Consolas"/>
                <a:cs typeface="Consolas"/>
              </a:rPr>
              <a:t>apr_strmatch_precompile</a:t>
            </a:r>
            <a:endParaRPr lang="en-US" sz="2400" dirty="0" smtClean="0">
              <a:latin typeface="Consolas"/>
              <a:cs typeface="Consolas"/>
            </a:endParaRPr>
          </a:p>
          <a:p>
            <a:r>
              <a:rPr lang="en-US" dirty="0" smtClean="0"/>
              <a:t>Buffer </a:t>
            </a:r>
            <a:r>
              <a:rPr lang="en-US" dirty="0"/>
              <a:t>overflow with input string </a:t>
            </a:r>
            <a:r>
              <a:rPr lang="en-US" dirty="0">
                <a:latin typeface="Consolas"/>
                <a:cs typeface="Consolas"/>
              </a:rPr>
              <a:t>s[</a:t>
            </a:r>
            <a:r>
              <a:rPr lang="en-US" dirty="0" err="1">
                <a:latin typeface="Consolas"/>
                <a:cs typeface="Consolas"/>
              </a:rPr>
              <a:t>i</a:t>
            </a:r>
            <a:r>
              <a:rPr lang="en-US" dirty="0">
                <a:latin typeface="Consolas"/>
                <a:cs typeface="Consolas"/>
              </a:rPr>
              <a:t>]&gt;127</a:t>
            </a:r>
            <a:endParaRPr lang="en-US" dirty="0"/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  // </a:t>
            </a:r>
            <a:r>
              <a:rPr lang="en-US" sz="2000" dirty="0" err="1" smtClean="0">
                <a:latin typeface="Consolas"/>
                <a:cs typeface="Consolas"/>
              </a:rPr>
              <a:t>const</a:t>
            </a:r>
            <a:r>
              <a:rPr lang="en-US" sz="2000" dirty="0" smtClean="0">
                <a:latin typeface="Consolas"/>
                <a:cs typeface="Consolas"/>
              </a:rPr>
              <a:t> char *s;</a:t>
            </a:r>
          </a:p>
          <a:p>
            <a:pPr marL="0" indent="0"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</a:t>
            </a:r>
            <a:r>
              <a:rPr lang="en-US" sz="2000" dirty="0">
                <a:latin typeface="Consolas"/>
                <a:cs typeface="Consolas"/>
              </a:rPr>
              <a:t>// </a:t>
            </a:r>
            <a:r>
              <a:rPr lang="en-US" sz="2000" dirty="0" err="1">
                <a:latin typeface="Consolas"/>
                <a:cs typeface="Consolas"/>
              </a:rPr>
              <a:t>apr_size_t</a:t>
            </a:r>
            <a:r>
              <a:rPr lang="en-US" sz="2000" dirty="0">
                <a:latin typeface="Consolas"/>
                <a:cs typeface="Consolas"/>
              </a:rPr>
              <a:t> *shift</a:t>
            </a:r>
            <a:r>
              <a:rPr lang="en-US" sz="2000" dirty="0" smtClean="0">
                <a:latin typeface="Consolas"/>
                <a:cs typeface="Consolas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for 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 = 0; 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 &lt; pattern-&gt;length-1; 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++) </a:t>
            </a:r>
            <a:r>
              <a:rPr lang="en-US" sz="2000" dirty="0" smtClean="0">
                <a:latin typeface="Consolas"/>
                <a:cs typeface="Consolas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-    shift</a:t>
            </a:r>
            <a:r>
              <a:rPr lang="en-US" sz="2000" dirty="0">
                <a:latin typeface="Consolas"/>
                <a:cs typeface="Consolas"/>
              </a:rPr>
              <a:t>[</a:t>
            </a:r>
            <a:r>
              <a:rPr lang="en-US" sz="2000" dirty="0">
                <a:solidFill>
                  <a:srgbClr val="FF0000"/>
                </a:solidFill>
                <a:latin typeface="Consolas"/>
                <a:cs typeface="Consolas"/>
              </a:rPr>
              <a:t>(</a:t>
            </a:r>
            <a:r>
              <a:rPr lang="en-US" sz="2000" dirty="0" err="1">
                <a:solidFill>
                  <a:srgbClr val="FF0000"/>
                </a:solidFill>
                <a:latin typeface="Consolas"/>
                <a:cs typeface="Consolas"/>
              </a:rPr>
              <a:t>int</a:t>
            </a:r>
            <a:r>
              <a:rPr lang="en-US" sz="2000" dirty="0">
                <a:solidFill>
                  <a:srgbClr val="FF0000"/>
                </a:solidFill>
                <a:latin typeface="Consolas"/>
                <a:cs typeface="Consolas"/>
              </a:rPr>
              <a:t>)</a:t>
            </a:r>
            <a:r>
              <a:rPr lang="en-US" sz="2000" dirty="0">
                <a:latin typeface="Consolas"/>
                <a:cs typeface="Consolas"/>
              </a:rPr>
              <a:t>s[</a:t>
            </a:r>
            <a:r>
              <a:rPr lang="en-US" sz="2000" dirty="0" err="1">
                <a:latin typeface="Consolas"/>
                <a:cs typeface="Consolas"/>
              </a:rPr>
              <a:t>i</a:t>
            </a:r>
            <a:r>
              <a:rPr lang="en-US" sz="2000" dirty="0">
                <a:latin typeface="Consolas"/>
                <a:cs typeface="Consolas"/>
              </a:rPr>
              <a:t>]] = pattern-&gt;length-i-</a:t>
            </a:r>
            <a:r>
              <a:rPr lang="en-US" sz="2000" dirty="0" smtClean="0">
                <a:latin typeface="Consolas"/>
                <a:cs typeface="Consolas"/>
              </a:rPr>
              <a:t>1;</a:t>
            </a:r>
          </a:p>
          <a:p>
            <a:pPr marL="0" indent="0">
              <a:buNone/>
            </a:pPr>
            <a:r>
              <a:rPr lang="en-US" sz="2000" dirty="0" smtClean="0">
                <a:latin typeface="Consolas"/>
                <a:cs typeface="Consolas"/>
              </a:rPr>
              <a:t> +    shift[</a:t>
            </a:r>
            <a:r>
              <a:rPr lang="en-US" sz="2000" dirty="0" smtClean="0">
                <a:solidFill>
                  <a:srgbClr val="008000"/>
                </a:solidFill>
                <a:latin typeface="Consolas"/>
                <a:cs typeface="Consolas"/>
              </a:rPr>
              <a:t>(unsigned char)</a:t>
            </a:r>
            <a:r>
              <a:rPr lang="en-US" sz="2000" dirty="0" smtClean="0">
                <a:latin typeface="Consolas"/>
                <a:cs typeface="Consolas"/>
              </a:rPr>
              <a:t>s[</a:t>
            </a:r>
            <a:r>
              <a:rPr lang="en-US" sz="2000" dirty="0" err="1" smtClean="0">
                <a:latin typeface="Consolas"/>
                <a:cs typeface="Consolas"/>
              </a:rPr>
              <a:t>i</a:t>
            </a:r>
            <a:r>
              <a:rPr lang="en-US" sz="2000" dirty="0" smtClean="0">
                <a:latin typeface="Consolas"/>
                <a:cs typeface="Consolas"/>
              </a:rPr>
              <a:t>]] = pattern-&gt;length-i-1;</a:t>
            </a:r>
            <a:endParaRPr lang="en-US" sz="2000" dirty="0" smtClean="0"/>
          </a:p>
          <a:p>
            <a:r>
              <a:rPr lang="en-US" dirty="0" smtClean="0"/>
              <a:t>A </a:t>
            </a:r>
            <a:r>
              <a:rPr lang="en-US" dirty="0"/>
              <a:t>function stub is injected via </a:t>
            </a:r>
            <a:r>
              <a:rPr lang="en-US" sz="2800" dirty="0">
                <a:latin typeface="Consolas"/>
                <a:cs typeface="Consolas"/>
              </a:rPr>
              <a:t>LD_PRELOAD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69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en-US" sz="2300" dirty="0" err="1" smtClean="0">
                <a:latin typeface="Consolas"/>
                <a:cs typeface="Consolas"/>
              </a:rPr>
              <a:t>stub_apr_strmatch_compile</a:t>
            </a:r>
            <a:r>
              <a:rPr lang="en-US" sz="2300" dirty="0">
                <a:latin typeface="Consolas"/>
                <a:cs typeface="Consolas"/>
              </a:rPr>
              <a:t>(…</a:t>
            </a:r>
            <a:r>
              <a:rPr lang="en-US" sz="2300" dirty="0" smtClean="0">
                <a:latin typeface="Consolas"/>
                <a:cs typeface="Consolas"/>
              </a:rPr>
              <a:t>):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if </a:t>
            </a:r>
            <a:r>
              <a:rPr lang="en-US" sz="2300" dirty="0" smtClean="0">
                <a:solidFill>
                  <a:srgbClr val="000000"/>
                </a:solidFill>
                <a:latin typeface="Consolas"/>
                <a:cs typeface="Consolas"/>
              </a:rPr>
              <a:t>fork</a:t>
            </a:r>
            <a:r>
              <a:rPr lang="en-US" sz="2300" dirty="0">
                <a:latin typeface="Consolas"/>
                <a:cs typeface="Consolas"/>
              </a:rPr>
              <a:t>() == </a:t>
            </a:r>
            <a:r>
              <a:rPr lang="en-US" sz="2300" dirty="0" smtClean="0">
                <a:latin typeface="Consolas"/>
                <a:cs typeface="Consolas"/>
              </a:rPr>
              <a:t>0: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</a:t>
            </a:r>
            <a:r>
              <a:rPr lang="en-US" sz="2300" dirty="0" err="1" smtClean="0">
                <a:latin typeface="Consolas"/>
                <a:cs typeface="Consolas"/>
              </a:rPr>
              <a:t>start_memlog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call </a:t>
            </a:r>
            <a:r>
              <a:rPr lang="en-US" sz="2300" dirty="0" err="1">
                <a:solidFill>
                  <a:srgbClr val="008000"/>
                </a:solidFill>
                <a:latin typeface="Consolas"/>
                <a:cs typeface="Consolas"/>
              </a:rPr>
              <a:t>patched</a:t>
            </a:r>
            <a:r>
              <a:rPr lang="en-US" sz="2300" dirty="0" err="1">
                <a:latin typeface="Consolas"/>
                <a:cs typeface="Consolas"/>
              </a:rPr>
              <a:t>_apr_strmatch_compile</a:t>
            </a:r>
            <a:r>
              <a:rPr lang="en-US" sz="2300" dirty="0">
                <a:latin typeface="Consolas"/>
                <a:cs typeface="Consolas"/>
              </a:rPr>
              <a:t>(…)</a:t>
            </a: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</a:t>
            </a:r>
            <a:r>
              <a:rPr lang="en-US" sz="2300" dirty="0" err="1" smtClean="0">
                <a:latin typeface="Consolas"/>
                <a:cs typeface="Consolas"/>
              </a:rPr>
              <a:t>end_memlog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</a:t>
            </a:r>
            <a:r>
              <a:rPr lang="en-US" sz="2300" dirty="0" smtClean="0">
                <a:latin typeface="Consolas"/>
                <a:cs typeface="Consolas"/>
              </a:rPr>
              <a:t>else: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</a:t>
            </a:r>
            <a:r>
              <a:rPr lang="en-US" sz="2300" dirty="0" err="1" smtClean="0">
                <a:latin typeface="Consolas"/>
                <a:cs typeface="Consolas"/>
              </a:rPr>
              <a:t>start_memlog</a:t>
            </a:r>
            <a:endParaRPr lang="en-US" sz="2300" dirty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call </a:t>
            </a:r>
            <a:r>
              <a:rPr lang="en-US" sz="2300" dirty="0" err="1">
                <a:solidFill>
                  <a:srgbClr val="FF0000"/>
                </a:solidFill>
                <a:latin typeface="Consolas"/>
                <a:cs typeface="Consolas"/>
              </a:rPr>
              <a:t>original</a:t>
            </a:r>
            <a:r>
              <a:rPr lang="en-US" sz="2300" dirty="0" err="1">
                <a:latin typeface="Consolas"/>
                <a:cs typeface="Consolas"/>
              </a:rPr>
              <a:t>_apr_strmatch_compile</a:t>
            </a:r>
            <a:r>
              <a:rPr lang="en-US" sz="2300" dirty="0">
                <a:latin typeface="Consolas"/>
                <a:cs typeface="Consolas"/>
              </a:rPr>
              <a:t>(…)</a:t>
            </a: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   </a:t>
            </a:r>
            <a:r>
              <a:rPr lang="en-US" sz="2300" dirty="0" err="1" smtClean="0">
                <a:latin typeface="Consolas"/>
                <a:cs typeface="Consolas"/>
              </a:rPr>
              <a:t>end_memlog</a:t>
            </a:r>
            <a:endParaRPr lang="en-US" sz="2300" dirty="0" smtClean="0">
              <a:latin typeface="Consolas"/>
              <a:cs typeface="Consolas"/>
            </a:endParaRP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	</a:t>
            </a:r>
            <a:r>
              <a:rPr lang="en-US" sz="2300" dirty="0" smtClean="0">
                <a:latin typeface="Consolas"/>
                <a:cs typeface="Consolas"/>
              </a:rPr>
              <a:t>	  </a:t>
            </a:r>
            <a:r>
              <a:rPr lang="en-US" sz="2300" dirty="0" smtClean="0">
                <a:solidFill>
                  <a:srgbClr val="000000"/>
                </a:solidFill>
                <a:latin typeface="Consolas"/>
                <a:cs typeface="Consolas"/>
              </a:rPr>
              <a:t>join</a:t>
            </a:r>
          </a:p>
          <a:p>
            <a:pPr marL="400050" lvl="1" indent="0">
              <a:buNone/>
            </a:pPr>
            <a:r>
              <a:rPr lang="en-US" sz="2300" dirty="0">
                <a:latin typeface="Consolas"/>
                <a:cs typeface="Consolas"/>
              </a:rPr>
              <a:t> </a:t>
            </a:r>
            <a:r>
              <a:rPr lang="en-US" sz="2300" dirty="0" smtClean="0">
                <a:latin typeface="Consolas"/>
                <a:cs typeface="Consolas"/>
              </a:rPr>
              <a:t> </a:t>
            </a:r>
            <a:r>
              <a:rPr lang="en-US" sz="2300" dirty="0" smtClean="0">
                <a:solidFill>
                  <a:srgbClr val="000000"/>
                </a:solidFill>
                <a:latin typeface="Consolas"/>
                <a:cs typeface="Consolas"/>
              </a:rPr>
              <a:t>diff</a:t>
            </a:r>
            <a:endParaRPr lang="en-US" sz="2300" dirty="0">
              <a:solidFill>
                <a:srgbClr val="000000"/>
              </a:solidFill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82408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2.2 Vulnerabilities (36)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403068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5908" y="5102983"/>
            <a:ext cx="2473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Simple </a:t>
            </a:r>
            <a:r>
              <a:rPr lang="en-US" dirty="0" err="1" smtClean="0"/>
              <a:t>DoS</a:t>
            </a:r>
            <a:r>
              <a:rPr lang="en-US" dirty="0" smtClean="0"/>
              <a:t> attacks, e.g.,</a:t>
            </a:r>
          </a:p>
          <a:p>
            <a:r>
              <a:rPr lang="en-US" dirty="0" smtClean="0"/>
              <a:t>null pointer dereference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12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</a:t>
            </a:r>
            <a:r>
              <a:rPr lang="en-US" dirty="0"/>
              <a:t>CVE-2009-0023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21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   // </a:t>
            </a:r>
            <a:r>
              <a:rPr lang="en-US" sz="1800" dirty="0" err="1" smtClean="0">
                <a:latin typeface="Consolas"/>
                <a:cs typeface="Consolas"/>
              </a:rPr>
              <a:t>Init</a:t>
            </a:r>
            <a:r>
              <a:rPr lang="en-US" sz="1800" dirty="0">
                <a:latin typeface="Consolas"/>
                <a:cs typeface="Consolas"/>
              </a:rPr>
              <a:t>: shift[240] = 4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   // shift</a:t>
            </a:r>
            <a:r>
              <a:rPr lang="en-US" sz="1800" dirty="0">
                <a:latin typeface="Consolas"/>
                <a:cs typeface="Consolas"/>
              </a:rPr>
              <a:t>[s[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]] = </a:t>
            </a:r>
            <a:r>
              <a:rPr lang="en-US" sz="1800" dirty="0" smtClean="0">
                <a:latin typeface="Consolas"/>
                <a:cs typeface="Consolas"/>
              </a:rPr>
              <a:t>2, given </a:t>
            </a:r>
            <a:r>
              <a:rPr lang="en-US" sz="1800" dirty="0">
                <a:latin typeface="Consolas"/>
                <a:cs typeface="Consolas"/>
              </a:rPr>
              <a:t>index s[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] = 0xf0 (-16 / 240</a:t>
            </a:r>
            <a:r>
              <a:rPr lang="en-US" sz="1800" dirty="0" smtClean="0">
                <a:latin typeface="Consolas"/>
                <a:cs typeface="Consolas"/>
              </a:rPr>
              <a:t>)</a:t>
            </a:r>
          </a:p>
          <a:p>
            <a:pPr marL="0" indent="0">
              <a:buNone/>
            </a:pPr>
            <a:r>
              <a:rPr lang="en-US" sz="1800" dirty="0" smtClean="0">
                <a:latin typeface="Consolas"/>
                <a:cs typeface="Consolas"/>
              </a:rPr>
              <a:t>   </a:t>
            </a:r>
            <a:r>
              <a:rPr lang="en-US" sz="1800" dirty="0">
                <a:latin typeface="Consolas"/>
                <a:cs typeface="Consolas"/>
              </a:rPr>
              <a:t>for (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 = 0; 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 &lt; pattern-&gt;length-1; 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++) </a:t>
            </a:r>
            <a:r>
              <a:rPr lang="en-US" sz="1800" dirty="0" smtClean="0">
                <a:latin typeface="Consolas"/>
                <a:cs typeface="Consolas"/>
              </a:rPr>
              <a:t>{</a:t>
            </a:r>
            <a:endParaRPr lang="en-US" sz="18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-    shift[(</a:t>
            </a:r>
            <a:r>
              <a:rPr lang="en-US" sz="1800" dirty="0" err="1">
                <a:latin typeface="Consolas"/>
                <a:cs typeface="Consolas"/>
              </a:rPr>
              <a:t>int</a:t>
            </a:r>
            <a:r>
              <a:rPr lang="en-US" sz="1800" dirty="0">
                <a:latin typeface="Consolas"/>
                <a:cs typeface="Consolas"/>
              </a:rPr>
              <a:t>)s[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]] = pattern-&gt;length-i-1</a:t>
            </a:r>
            <a:r>
              <a:rPr lang="en-US" sz="1800" dirty="0" smtClean="0">
                <a:latin typeface="Consolas"/>
                <a:cs typeface="Consolas"/>
              </a:rPr>
              <a:t>;</a:t>
            </a:r>
            <a:endParaRPr lang="en-US" sz="18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800" dirty="0">
                <a:latin typeface="Consolas"/>
                <a:cs typeface="Consolas"/>
              </a:rPr>
              <a:t>+    shift[(unsigned char)s[</a:t>
            </a:r>
            <a:r>
              <a:rPr lang="en-US" sz="1800" dirty="0" err="1">
                <a:latin typeface="Consolas"/>
                <a:cs typeface="Consolas"/>
              </a:rPr>
              <a:t>i</a:t>
            </a:r>
            <a:r>
              <a:rPr lang="en-US" sz="1800" dirty="0">
                <a:latin typeface="Consolas"/>
                <a:cs typeface="Consolas"/>
              </a:rPr>
              <a:t>]] = pattern-&gt;length-i-1;</a:t>
            </a:r>
            <a:endParaRPr lang="en-US" sz="1800" dirty="0" smtClean="0">
              <a:latin typeface="Consolas"/>
              <a:cs typeface="Consolas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659506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2015996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2372486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2714361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3070851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3427341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3783831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4140321" y="4598860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ame 19"/>
          <p:cNvSpPr/>
          <p:nvPr/>
        </p:nvSpPr>
        <p:spPr>
          <a:xfrm>
            <a:off x="5666962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Frame 20"/>
          <p:cNvSpPr/>
          <p:nvPr/>
        </p:nvSpPr>
        <p:spPr>
          <a:xfrm>
            <a:off x="6023452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rame 21"/>
          <p:cNvSpPr/>
          <p:nvPr/>
        </p:nvSpPr>
        <p:spPr>
          <a:xfrm>
            <a:off x="6379942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ame 22"/>
          <p:cNvSpPr/>
          <p:nvPr/>
        </p:nvSpPr>
        <p:spPr>
          <a:xfrm>
            <a:off x="6721817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rame 23"/>
          <p:cNvSpPr/>
          <p:nvPr/>
        </p:nvSpPr>
        <p:spPr>
          <a:xfrm>
            <a:off x="7078307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7434797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ame 25"/>
          <p:cNvSpPr/>
          <p:nvPr/>
        </p:nvSpPr>
        <p:spPr>
          <a:xfrm>
            <a:off x="7791287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Frame 26"/>
          <p:cNvSpPr/>
          <p:nvPr/>
        </p:nvSpPr>
        <p:spPr>
          <a:xfrm>
            <a:off x="8147777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1000" y="4151141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29" name="Frame 28"/>
          <p:cNvSpPr/>
          <p:nvPr/>
        </p:nvSpPr>
        <p:spPr>
          <a:xfrm>
            <a:off x="5666962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ame 29"/>
          <p:cNvSpPr/>
          <p:nvPr/>
        </p:nvSpPr>
        <p:spPr>
          <a:xfrm>
            <a:off x="6023452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Frame 30"/>
          <p:cNvSpPr/>
          <p:nvPr/>
        </p:nvSpPr>
        <p:spPr>
          <a:xfrm>
            <a:off x="6379942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Frame 31"/>
          <p:cNvSpPr/>
          <p:nvPr/>
        </p:nvSpPr>
        <p:spPr>
          <a:xfrm>
            <a:off x="6721817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ame 32"/>
          <p:cNvSpPr/>
          <p:nvPr/>
        </p:nvSpPr>
        <p:spPr>
          <a:xfrm>
            <a:off x="7078307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ame 33"/>
          <p:cNvSpPr/>
          <p:nvPr/>
        </p:nvSpPr>
        <p:spPr>
          <a:xfrm>
            <a:off x="7434797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ame 34"/>
          <p:cNvSpPr/>
          <p:nvPr/>
        </p:nvSpPr>
        <p:spPr>
          <a:xfrm>
            <a:off x="7791287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Frame 35"/>
          <p:cNvSpPr/>
          <p:nvPr/>
        </p:nvSpPr>
        <p:spPr>
          <a:xfrm>
            <a:off x="8147777" y="4598708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ame 36"/>
          <p:cNvSpPr/>
          <p:nvPr/>
        </p:nvSpPr>
        <p:spPr>
          <a:xfrm>
            <a:off x="1633661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Frame 37"/>
          <p:cNvSpPr/>
          <p:nvPr/>
        </p:nvSpPr>
        <p:spPr>
          <a:xfrm>
            <a:off x="1990151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Frame 38"/>
          <p:cNvSpPr/>
          <p:nvPr/>
        </p:nvSpPr>
        <p:spPr>
          <a:xfrm>
            <a:off x="2346641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ame 39"/>
          <p:cNvSpPr/>
          <p:nvPr/>
        </p:nvSpPr>
        <p:spPr>
          <a:xfrm>
            <a:off x="2688516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ame 40"/>
          <p:cNvSpPr/>
          <p:nvPr/>
        </p:nvSpPr>
        <p:spPr>
          <a:xfrm>
            <a:off x="3045006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Frame 41"/>
          <p:cNvSpPr/>
          <p:nvPr/>
        </p:nvSpPr>
        <p:spPr>
          <a:xfrm>
            <a:off x="3401496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ame 42"/>
          <p:cNvSpPr/>
          <p:nvPr/>
        </p:nvSpPr>
        <p:spPr>
          <a:xfrm>
            <a:off x="3757986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Frame 43"/>
          <p:cNvSpPr/>
          <p:nvPr/>
        </p:nvSpPr>
        <p:spPr>
          <a:xfrm>
            <a:off x="4114476" y="558559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71000" y="5270895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46" name="TextBox 45"/>
          <p:cNvSpPr txBox="1"/>
          <p:nvPr/>
        </p:nvSpPr>
        <p:spPr>
          <a:xfrm>
            <a:off x="1633661" y="3935147"/>
            <a:ext cx="145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shift[-16]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66962" y="3935147"/>
            <a:ext cx="145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/>
                <a:cs typeface="Consolas"/>
              </a:rPr>
              <a:t>Shift[240]</a:t>
            </a:r>
            <a:endParaRPr lang="en-US" dirty="0">
              <a:latin typeface="Consolas"/>
              <a:cs typeface="Consolas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47113" y="5278654"/>
            <a:ext cx="79456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113" y="4575617"/>
            <a:ext cx="88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47113" y="5591544"/>
            <a:ext cx="948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67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</a:t>
            </a:r>
            <a:r>
              <a:rPr lang="en-US" dirty="0"/>
              <a:t>CVE-2005-3352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2592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nsolas"/>
                <a:cs typeface="Consolas"/>
              </a:rPr>
              <a:t> if </a:t>
            </a:r>
            <a:r>
              <a:rPr lang="en-US" sz="2000" dirty="0">
                <a:latin typeface="Consolas"/>
                <a:cs typeface="Consolas"/>
              </a:rPr>
              <a:t>(!</a:t>
            </a:r>
            <a:r>
              <a:rPr lang="en-US" sz="2000" dirty="0" err="1">
                <a:latin typeface="Consolas"/>
                <a:cs typeface="Consolas"/>
              </a:rPr>
              <a:t>strcasecmp</a:t>
            </a:r>
            <a:r>
              <a:rPr lang="en-US" sz="2000" dirty="0">
                <a:latin typeface="Consolas"/>
                <a:cs typeface="Consolas"/>
              </a:rPr>
              <a:t>(value, "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")) </a:t>
            </a:r>
            <a:r>
              <a:rPr lang="en-US" sz="2000" dirty="0" smtClean="0">
                <a:latin typeface="Consolas"/>
                <a:cs typeface="Consolas"/>
              </a:rPr>
              <a:t>{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 = </a:t>
            </a:r>
            <a:r>
              <a:rPr lang="en-US" sz="2000" dirty="0" err="1">
                <a:latin typeface="Consolas"/>
                <a:cs typeface="Consolas"/>
              </a:rPr>
              <a:t>apr_table_get</a:t>
            </a:r>
            <a:r>
              <a:rPr lang="en-US" sz="2000" dirty="0">
                <a:latin typeface="Consolas"/>
                <a:cs typeface="Consolas"/>
              </a:rPr>
              <a:t>(r-&gt;</a:t>
            </a:r>
            <a:r>
              <a:rPr lang="en-US" sz="2000" dirty="0" err="1">
                <a:latin typeface="Consolas"/>
                <a:cs typeface="Consolas"/>
              </a:rPr>
              <a:t>headers_in</a:t>
            </a:r>
            <a:r>
              <a:rPr lang="en-US" sz="2000" dirty="0">
                <a:latin typeface="Consolas"/>
                <a:cs typeface="Consolas"/>
              </a:rPr>
              <a:t>, "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")</a:t>
            </a:r>
            <a:r>
              <a:rPr lang="en-US" sz="2000" dirty="0" smtClean="0">
                <a:latin typeface="Consolas"/>
                <a:cs typeface="Consolas"/>
              </a:rPr>
              <a:t>;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if </a:t>
            </a:r>
            <a:r>
              <a:rPr lang="en-US" sz="2000" dirty="0">
                <a:latin typeface="Consolas"/>
                <a:cs typeface="Consolas"/>
              </a:rPr>
              <a:t>(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 &amp;&amp; *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) </a:t>
            </a:r>
            <a:r>
              <a:rPr lang="en-US" sz="2000" dirty="0" smtClean="0">
                <a:latin typeface="Consolas"/>
                <a:cs typeface="Consolas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nsolas"/>
                <a:cs typeface="Consolas"/>
              </a:rPr>
              <a:t>-    return </a:t>
            </a:r>
            <a:r>
              <a:rPr lang="en-US" sz="2000" dirty="0" err="1">
                <a:latin typeface="Consolas"/>
                <a:cs typeface="Consolas"/>
              </a:rPr>
              <a:t>apr_pstrdup</a:t>
            </a:r>
            <a:r>
              <a:rPr lang="en-US" sz="2000" dirty="0">
                <a:latin typeface="Consolas"/>
                <a:cs typeface="Consolas"/>
              </a:rPr>
              <a:t>(r-&gt;pool, 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)</a:t>
            </a:r>
            <a:r>
              <a:rPr lang="en-US" sz="2000" dirty="0" smtClean="0">
                <a:latin typeface="Consolas"/>
                <a:cs typeface="Consolas"/>
              </a:rPr>
              <a:t>;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nsolas"/>
                <a:cs typeface="Consolas"/>
              </a:rPr>
              <a:t>+    return </a:t>
            </a:r>
            <a:r>
              <a:rPr lang="en-US" sz="2000" dirty="0" err="1">
                <a:latin typeface="Consolas"/>
                <a:cs typeface="Consolas"/>
              </a:rPr>
              <a:t>apr_escape_html</a:t>
            </a:r>
            <a:r>
              <a:rPr lang="en-US" sz="2000" dirty="0">
                <a:latin typeface="Consolas"/>
                <a:cs typeface="Consolas"/>
              </a:rPr>
              <a:t>(r-&gt;pool, </a:t>
            </a:r>
            <a:r>
              <a:rPr lang="en-US" sz="2000" dirty="0" err="1">
                <a:latin typeface="Consolas"/>
                <a:cs typeface="Consolas"/>
              </a:rPr>
              <a:t>referer</a:t>
            </a:r>
            <a:r>
              <a:rPr lang="en-US" sz="2000" dirty="0">
                <a:latin typeface="Consolas"/>
                <a:cs typeface="Consolas"/>
              </a:rPr>
              <a:t>)</a:t>
            </a:r>
            <a:r>
              <a:rPr lang="en-US" sz="2000" dirty="0" smtClean="0">
                <a:latin typeface="Consolas"/>
                <a:cs typeface="Consolas"/>
              </a:rPr>
              <a:t>;</a:t>
            </a:r>
            <a:endParaRPr lang="en-US" sz="2000" dirty="0">
              <a:latin typeface="Consolas"/>
              <a:cs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/>
                <a:cs typeface="Consolas"/>
              </a:rPr>
              <a:t> </a:t>
            </a:r>
            <a:r>
              <a:rPr lang="en-US" sz="2000" dirty="0" smtClean="0">
                <a:latin typeface="Consolas"/>
                <a:cs typeface="Consolas"/>
              </a:rPr>
              <a:t>  }</a:t>
            </a:r>
            <a:endParaRPr lang="en-US" sz="2000" dirty="0">
              <a:latin typeface="Consolas"/>
              <a:cs typeface="Consolas"/>
            </a:endParaRPr>
          </a:p>
        </p:txBody>
      </p:sp>
      <p:sp>
        <p:nvSpPr>
          <p:cNvPr id="38" name="Frame 37"/>
          <p:cNvSpPr/>
          <p:nvPr/>
        </p:nvSpPr>
        <p:spPr>
          <a:xfrm>
            <a:off x="3161034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&gt;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Frame 38"/>
          <p:cNvSpPr/>
          <p:nvPr/>
        </p:nvSpPr>
        <p:spPr>
          <a:xfrm>
            <a:off x="3517524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ame 39"/>
          <p:cNvSpPr/>
          <p:nvPr/>
        </p:nvSpPr>
        <p:spPr>
          <a:xfrm>
            <a:off x="3874014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ame 40"/>
          <p:cNvSpPr/>
          <p:nvPr/>
        </p:nvSpPr>
        <p:spPr>
          <a:xfrm>
            <a:off x="4215889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Frame 41"/>
          <p:cNvSpPr/>
          <p:nvPr/>
        </p:nvSpPr>
        <p:spPr>
          <a:xfrm>
            <a:off x="4572379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ame 42"/>
          <p:cNvSpPr/>
          <p:nvPr/>
        </p:nvSpPr>
        <p:spPr>
          <a:xfrm>
            <a:off x="4928869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Frame 43"/>
          <p:cNvSpPr/>
          <p:nvPr/>
        </p:nvSpPr>
        <p:spPr>
          <a:xfrm>
            <a:off x="5285359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16335" y="3725928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cxnSp>
        <p:nvCxnSpPr>
          <p:cNvPr id="74" name="Straight Connector 73"/>
          <p:cNvCxnSpPr/>
          <p:nvPr/>
        </p:nvCxnSpPr>
        <p:spPr>
          <a:xfrm>
            <a:off x="663077" y="4891396"/>
            <a:ext cx="7114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335052" y="3726130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76" name="Frame 75"/>
          <p:cNvSpPr/>
          <p:nvPr/>
        </p:nvSpPr>
        <p:spPr>
          <a:xfrm>
            <a:off x="3161034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&amp;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Frame 76"/>
          <p:cNvSpPr/>
          <p:nvPr/>
        </p:nvSpPr>
        <p:spPr>
          <a:xfrm>
            <a:off x="3517524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78" name="Frame 77"/>
          <p:cNvSpPr/>
          <p:nvPr/>
        </p:nvSpPr>
        <p:spPr>
          <a:xfrm>
            <a:off x="3874014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Frame 78"/>
          <p:cNvSpPr/>
          <p:nvPr/>
        </p:nvSpPr>
        <p:spPr>
          <a:xfrm>
            <a:off x="4215889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80" name="Frame 79"/>
          <p:cNvSpPr/>
          <p:nvPr/>
        </p:nvSpPr>
        <p:spPr>
          <a:xfrm>
            <a:off x="4572379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&amp;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Frame 80"/>
          <p:cNvSpPr/>
          <p:nvPr/>
        </p:nvSpPr>
        <p:spPr>
          <a:xfrm>
            <a:off x="4928869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Frame 81"/>
          <p:cNvSpPr/>
          <p:nvPr/>
        </p:nvSpPr>
        <p:spPr>
          <a:xfrm>
            <a:off x="5285359" y="5230214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216335" y="4782293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84" name="TextBox 83"/>
          <p:cNvSpPr txBox="1"/>
          <p:nvPr/>
        </p:nvSpPr>
        <p:spPr>
          <a:xfrm>
            <a:off x="2335052" y="4782495"/>
            <a:ext cx="609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85" name="Frame 84"/>
          <p:cNvSpPr/>
          <p:nvPr/>
        </p:nvSpPr>
        <p:spPr>
          <a:xfrm>
            <a:off x="5616004" y="4173849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Frame 85"/>
          <p:cNvSpPr/>
          <p:nvPr/>
        </p:nvSpPr>
        <p:spPr>
          <a:xfrm>
            <a:off x="5596967" y="5230062"/>
            <a:ext cx="356490" cy="38343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8364" y="4167970"/>
            <a:ext cx="88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108364" y="5230062"/>
            <a:ext cx="948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0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False Alarm Example: Charset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Charset</a:t>
            </a:r>
          </a:p>
          <a:p>
            <a:pPr lvl="1"/>
            <a:r>
              <a:rPr lang="en-US" dirty="0" smtClean="0"/>
              <a:t>HTTP response doesn’t enforce charset</a:t>
            </a:r>
          </a:p>
          <a:p>
            <a:pPr lvl="1"/>
            <a:r>
              <a:rPr lang="en-US" dirty="0" smtClean="0"/>
              <a:t>Client browser may be tricked into using UTF-7</a:t>
            </a:r>
          </a:p>
          <a:p>
            <a:pPr lvl="1"/>
            <a:r>
              <a:rPr lang="en-US" dirty="0" smtClean="0"/>
              <a:t>Cross-site scripting</a:t>
            </a:r>
          </a:p>
          <a:p>
            <a:r>
              <a:rPr lang="en-US" dirty="0" smtClean="0"/>
              <a:t>Patch: add charset to HTTP response</a:t>
            </a:r>
          </a:p>
          <a:p>
            <a:pPr lvl="1"/>
            <a:r>
              <a:rPr lang="en-US" dirty="0" smtClean="0"/>
              <a:t>Different output</a:t>
            </a:r>
          </a:p>
          <a:p>
            <a:pPr lvl="1"/>
            <a:r>
              <a:rPr lang="en-US" dirty="0" smtClean="0"/>
              <a:t>false alarm for every input</a:t>
            </a:r>
            <a:endParaRPr lang="en-US" dirty="0"/>
          </a:p>
          <a:p>
            <a:r>
              <a:rPr lang="en-US" dirty="0" smtClean="0"/>
              <a:t>New diff: DOM tree</a:t>
            </a:r>
          </a:p>
        </p:txBody>
      </p:sp>
    </p:spTree>
    <p:extLst>
      <p:ext uri="{BB962C8B-B14F-4D97-AF65-F5344CB8AC3E}">
        <p14:creationId xmlns:p14="http://schemas.microsoft.com/office/powerpoint/2010/main" val="288984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False alarms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Non-determinism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F</a:t>
            </a:r>
            <a:r>
              <a:rPr lang="en-US" dirty="0" smtClean="0">
                <a:solidFill>
                  <a:srgbClr val="000000"/>
                </a:solidFill>
              </a:rPr>
              <a:t>ine-grained auditing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More diff: DOM, </a:t>
            </a:r>
            <a:r>
              <a:rPr lang="en-US" dirty="0" err="1" smtClean="0">
                <a:solidFill>
                  <a:srgbClr val="000000"/>
                </a:solidFill>
              </a:rPr>
              <a:t>syscall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Major code change</a:t>
            </a:r>
            <a:endParaRPr lang="en-US" dirty="0">
              <a:solidFill>
                <a:srgbClr val="000000"/>
              </a:solidFill>
            </a:endParaRP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2/36 vulnerabilities in Apache 2.2</a:t>
            </a:r>
          </a:p>
          <a:p>
            <a:r>
              <a:rPr lang="en-US" dirty="0" smtClean="0"/>
              <a:t>Replay is expensive: log slicing?</a:t>
            </a:r>
          </a:p>
          <a:p>
            <a:r>
              <a:rPr lang="en-US" dirty="0" smtClean="0"/>
              <a:t>Replay must be secured: kernel module, VM?</a:t>
            </a:r>
          </a:p>
          <a:p>
            <a:r>
              <a:rPr lang="en-US" dirty="0" smtClean="0"/>
              <a:t>Recovery: using Retro?</a:t>
            </a:r>
          </a:p>
        </p:txBody>
      </p:sp>
    </p:spTree>
    <p:extLst>
      <p:ext uri="{BB962C8B-B14F-4D97-AF65-F5344CB8AC3E}">
        <p14:creationId xmlns:p14="http://schemas.microsoft.com/office/powerpoint/2010/main" val="3878908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dirty="0" smtClean="0"/>
              <a:t>Detect past vulnerability exploits</a:t>
            </a: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Retroactive auditing</a:t>
            </a:r>
          </a:p>
          <a:p>
            <a:pPr lvl="1"/>
            <a:r>
              <a:rPr lang="en-US" dirty="0" smtClean="0"/>
              <a:t>Use security patches</a:t>
            </a:r>
          </a:p>
          <a:p>
            <a:r>
              <a:rPr lang="en-US" dirty="0" smtClean="0"/>
              <a:t>A proof-of-concept prototype</a:t>
            </a:r>
          </a:p>
          <a:p>
            <a:pPr lvl="1"/>
            <a:r>
              <a:rPr lang="en-US" dirty="0" smtClean="0"/>
              <a:t>Fine-grained auditing &amp; </a:t>
            </a:r>
            <a:r>
              <a:rPr lang="en-US" dirty="0" err="1"/>
              <a:t>m</a:t>
            </a:r>
            <a:r>
              <a:rPr lang="en-US" dirty="0" err="1" smtClean="0"/>
              <a:t>emdiff</a:t>
            </a:r>
            <a:endParaRPr lang="en-US" dirty="0" smtClean="0"/>
          </a:p>
          <a:p>
            <a:pPr lvl="1"/>
            <a:r>
              <a:rPr lang="en-US" dirty="0" smtClean="0"/>
              <a:t>Applied to two cases in Apache 2.2</a:t>
            </a:r>
          </a:p>
        </p:txBody>
      </p:sp>
    </p:spTree>
    <p:extLst>
      <p:ext uri="{BB962C8B-B14F-4D97-AF65-F5344CB8AC3E}">
        <p14:creationId xmlns:p14="http://schemas.microsoft.com/office/powerpoint/2010/main" val="82876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13505</TotalTime>
  <Words>781</Words>
  <Application>Microsoft Macintosh PowerPoint</Application>
  <PresentationFormat>On-screen Show (4:3)</PresentationFormat>
  <Paragraphs>191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Retroactive Auditing</vt:lpstr>
      <vt:lpstr>Admin Reading Vulnerability Exploits</vt:lpstr>
      <vt:lpstr>Goal &amp; Challenge</vt:lpstr>
      <vt:lpstr>Existing Approaches</vt:lpstr>
      <vt:lpstr>Idea: Auditing using Patches</vt:lpstr>
      <vt:lpstr>What Can Admin Conclude</vt:lpstr>
      <vt:lpstr>Challenges</vt:lpstr>
      <vt:lpstr>Case Study: Apache 2.2</vt:lpstr>
      <vt:lpstr>Strawman Design</vt:lpstr>
      <vt:lpstr>Idea: Fine-Grained Auditing</vt:lpstr>
      <vt:lpstr>Example: CVE-2009-0023</vt:lpstr>
      <vt:lpstr>Stub</vt:lpstr>
      <vt:lpstr>Apache 2.2 Vulnerabilities (36)</vt:lpstr>
      <vt:lpstr>Case Study: CVE-2009-0023</vt:lpstr>
      <vt:lpstr>Case Study: CVE-2005-3352</vt:lpstr>
      <vt:lpstr>False Alarm Example: Charset</vt:lpstr>
      <vt:lpstr>More Challenges</vt:lpstr>
      <vt:lpstr>Conclusion</vt:lpstr>
    </vt:vector>
  </TitlesOfParts>
  <Company>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Retroactive Auditing</dc:title>
  <dc:creator>Xi Wang</dc:creator>
  <cp:lastModifiedBy>Xi Wang</cp:lastModifiedBy>
  <cp:revision>153</cp:revision>
  <dcterms:created xsi:type="dcterms:W3CDTF">2011-06-27T21:16:06Z</dcterms:created>
  <dcterms:modified xsi:type="dcterms:W3CDTF">2011-07-11T13:00:12Z</dcterms:modified>
</cp:coreProperties>
</file>