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1" r:id="rId3"/>
    <p:sldId id="258" r:id="rId4"/>
    <p:sldId id="300" r:id="rId5"/>
    <p:sldId id="302" r:id="rId6"/>
    <p:sldId id="298" r:id="rId7"/>
    <p:sldId id="274" r:id="rId8"/>
    <p:sldId id="260" r:id="rId9"/>
    <p:sldId id="279" r:id="rId10"/>
    <p:sldId id="287" r:id="rId11"/>
    <p:sldId id="286" r:id="rId12"/>
    <p:sldId id="288" r:id="rId13"/>
    <p:sldId id="278" r:id="rId14"/>
    <p:sldId id="283" r:id="rId15"/>
    <p:sldId id="301" r:id="rId16"/>
    <p:sldId id="294" r:id="rId17"/>
    <p:sldId id="263" r:id="rId18"/>
    <p:sldId id="299" r:id="rId19"/>
    <p:sldId id="282" r:id="rId20"/>
    <p:sldId id="280" r:id="rId21"/>
    <p:sldId id="268" r:id="rId22"/>
    <p:sldId id="269" r:id="rId23"/>
    <p:sldId id="266" r:id="rId24"/>
    <p:sldId id="293" r:id="rId25"/>
    <p:sldId id="27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83" autoAdjust="0"/>
  </p:normalViewPr>
  <p:slideViewPr>
    <p:cSldViewPr>
      <p:cViewPr>
        <p:scale>
          <a:sx n="100" d="100"/>
          <a:sy n="100" d="100"/>
        </p:scale>
        <p:origin x="-1680" y="-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A31A8-94D3-4781-8926-6B1899E0C505}" type="datetimeFigureOut">
              <a:rPr lang="en-US" smtClean="0"/>
              <a:t>7/23/12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7E680-2654-4537-B8D2-6CBF0F01A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01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7E680-2654-4537-B8D2-6CBF0F01A7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6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1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4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1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8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8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9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5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1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1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AE6D0-6BE3-401E-83E4-CE5C801CFAB0}" type="datetimeFigureOut">
              <a:rPr lang="en-US" smtClean="0"/>
              <a:t>7/23/12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BD4C5-CB31-4665-B83B-7E9D30733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3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900" dirty="0" smtClean="0"/>
              <a:t>Undefined Behavior</a:t>
            </a:r>
            <a:br>
              <a:rPr lang="en-US" sz="4900" dirty="0" smtClean="0"/>
            </a:br>
            <a:r>
              <a:rPr lang="en-US" sz="3600" dirty="0" smtClean="0"/>
              <a:t>What happened to my code?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86200"/>
            <a:ext cx="7239000" cy="1752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Xi Wang, </a:t>
            </a:r>
            <a:r>
              <a:rPr lang="en-US" sz="2400" dirty="0" err="1" smtClean="0">
                <a:solidFill>
                  <a:schemeClr val="tx1"/>
                </a:solidFill>
              </a:rPr>
              <a:t>Haogang</a:t>
            </a:r>
            <a:r>
              <a:rPr lang="en-US" sz="2400" dirty="0" smtClean="0">
                <a:solidFill>
                  <a:schemeClr val="tx1"/>
                </a:solidFill>
              </a:rPr>
              <a:t> Chen, Alvin Cheung, </a:t>
            </a:r>
            <a:r>
              <a:rPr lang="en-US" sz="2400" dirty="0" err="1" smtClean="0">
                <a:solidFill>
                  <a:schemeClr val="tx1"/>
                </a:solidFill>
              </a:rPr>
              <a:t>Zhihao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Jia</a:t>
            </a:r>
            <a:r>
              <a:rPr lang="en-US" sz="2400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Nickolai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Zeldovich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Frans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Kaashoek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MIT CSAIL	Tsinghua IIIS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9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Undefined behavior (UB)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languages have UB</a:t>
            </a:r>
          </a:p>
          <a:p>
            <a:pPr lvl="1"/>
            <a:r>
              <a:rPr lang="en-US" dirty="0" smtClean="0"/>
              <a:t>C, C++, Haskell, Java, Scheme, …</a:t>
            </a:r>
          </a:p>
          <a:p>
            <a:r>
              <a:rPr lang="en-US" dirty="0" smtClean="0"/>
              <a:t>UB </a:t>
            </a:r>
            <a:r>
              <a:rPr lang="en-US" dirty="0"/>
              <a:t>d</a:t>
            </a:r>
            <a:r>
              <a:rPr lang="en-US" dirty="0" smtClean="0"/>
              <a:t>efinition in the C standard</a:t>
            </a:r>
          </a:p>
          <a:p>
            <a:pPr marL="457200" lvl="1" indent="0">
              <a:buNone/>
            </a:pPr>
            <a:r>
              <a:rPr lang="en-US" dirty="0" smtClean="0"/>
              <a:t>“behavior, … for which this International Standard </a:t>
            </a:r>
            <a:r>
              <a:rPr lang="en-US" dirty="0" smtClean="0">
                <a:solidFill>
                  <a:srgbClr val="FF0000"/>
                </a:solidFill>
              </a:rPr>
              <a:t>imposes no requirements</a:t>
            </a:r>
            <a:r>
              <a:rPr lang="en-US" dirty="0" smtClean="0"/>
              <a:t>”</a:t>
            </a:r>
          </a:p>
          <a:p>
            <a:pPr marL="914400" lvl="1" indent="-457200"/>
            <a:r>
              <a:rPr lang="en-US" dirty="0" smtClean="0"/>
              <a:t>Compilers </a:t>
            </a:r>
            <a:r>
              <a:rPr lang="en-US" dirty="0"/>
              <a:t>are allowed to </a:t>
            </a:r>
            <a:r>
              <a:rPr lang="en-US" dirty="0">
                <a:solidFill>
                  <a:srgbClr val="FF0000"/>
                </a:solidFill>
              </a:rPr>
              <a:t>generate any </a:t>
            </a:r>
            <a:r>
              <a:rPr lang="en-US" dirty="0" smtClean="0">
                <a:solidFill>
                  <a:srgbClr val="FF0000"/>
                </a:solidFill>
              </a:rPr>
              <a:t>code</a:t>
            </a:r>
            <a:endParaRPr lang="en-US" dirty="0" smtClean="0"/>
          </a:p>
          <a:p>
            <a:r>
              <a:rPr lang="en-US" dirty="0" smtClean="0"/>
              <a:t>UB example: integer division by zero</a:t>
            </a:r>
          </a:p>
          <a:p>
            <a:pPr lvl="1"/>
            <a:r>
              <a:rPr lang="en-US" dirty="0" smtClean="0"/>
              <a:t>1 / 0 → trap		(</a:t>
            </a:r>
            <a:r>
              <a:rPr lang="en-US" dirty="0" err="1" smtClean="0"/>
              <a:t>gcc</a:t>
            </a:r>
            <a:r>
              <a:rPr lang="en-US" dirty="0" smtClean="0"/>
              <a:t>/x86)</a:t>
            </a:r>
          </a:p>
          <a:p>
            <a:pPr lvl="1"/>
            <a:r>
              <a:rPr lang="en-US" dirty="0"/>
              <a:t>1 / 0 →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trap	(</a:t>
            </a:r>
            <a:r>
              <a:rPr lang="en-US" dirty="0" err="1" smtClean="0"/>
              <a:t>gcc</a:t>
            </a:r>
            <a:r>
              <a:rPr lang="en-US" dirty="0" smtClean="0"/>
              <a:t>/</a:t>
            </a:r>
            <a:r>
              <a:rPr lang="en-US" dirty="0" err="1" smtClean="0"/>
              <a:t>ppc</a:t>
            </a:r>
            <a:r>
              <a:rPr lang="en-US" dirty="0" smtClean="0"/>
              <a:t>, clang/any)</a:t>
            </a:r>
          </a:p>
        </p:txBody>
      </p:sp>
    </p:spTree>
    <p:extLst>
      <p:ext uri="{BB962C8B-B14F-4D97-AF65-F5344CB8AC3E}">
        <p14:creationId xmlns:p14="http://schemas.microsoft.com/office/powerpoint/2010/main" val="1245604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UB allows generating efficient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 / y: on </a:t>
            </a:r>
            <a:r>
              <a:rPr lang="en-US" dirty="0" err="1" smtClean="0"/>
              <a:t>ppc</a:t>
            </a:r>
            <a:r>
              <a:rPr lang="en-US" dirty="0"/>
              <a:t> </a:t>
            </a:r>
            <a:r>
              <a:rPr lang="en-US" dirty="0" smtClean="0"/>
              <a:t>(no hardware div trap)</a:t>
            </a:r>
            <a:endParaRPr lang="en-US" dirty="0"/>
          </a:p>
          <a:p>
            <a:r>
              <a:rPr lang="en-US" dirty="0" smtClean="0"/>
              <a:t>If division by zero is defined to trap</a:t>
            </a:r>
            <a:endParaRPr lang="en-US" dirty="0"/>
          </a:p>
          <a:p>
            <a:pPr marL="800100" lvl="2" indent="0">
              <a:buNone/>
            </a:pPr>
            <a:r>
              <a:rPr lang="fi-FI" sz="2800" dirty="0" err="1">
                <a:solidFill>
                  <a:srgbClr val="FF0000"/>
                </a:solidFill>
                <a:latin typeface="Consolas"/>
                <a:cs typeface="Consolas"/>
              </a:rPr>
              <a:t>if</a:t>
            </a:r>
            <a:r>
              <a:rPr lang="fi-FI" sz="2800" dirty="0">
                <a:solidFill>
                  <a:srgbClr val="FF0000"/>
                </a:solidFill>
                <a:latin typeface="Consolas"/>
                <a:cs typeface="Consolas"/>
              </a:rPr>
              <a:t> (y == 0)</a:t>
            </a:r>
          </a:p>
          <a:p>
            <a:pPr marL="800100" lvl="2" indent="0">
              <a:buNone/>
            </a:pPr>
            <a:r>
              <a:rPr lang="fi-FI" sz="2800" dirty="0">
                <a:solidFill>
                  <a:srgbClr val="FF0000"/>
                </a:solidFill>
                <a:latin typeface="Consolas"/>
                <a:cs typeface="Consolas"/>
              </a:rPr>
              <a:t>	    </a:t>
            </a:r>
            <a:r>
              <a:rPr lang="fi-FI" sz="2800" dirty="0" err="1">
                <a:solidFill>
                  <a:srgbClr val="FF0000"/>
                </a:solidFill>
                <a:latin typeface="Consolas"/>
                <a:cs typeface="Consolas"/>
              </a:rPr>
              <a:t>raise(SIGFPE</a:t>
            </a:r>
            <a:r>
              <a:rPr lang="fi-FI" sz="2800" dirty="0">
                <a:solidFill>
                  <a:srgbClr val="FF0000"/>
                </a:solidFill>
                <a:latin typeface="Consolas"/>
                <a:cs typeface="Consolas"/>
              </a:rPr>
              <a:t>);</a:t>
            </a:r>
          </a:p>
          <a:p>
            <a:pPr marL="800100" lvl="2" indent="0">
              <a:buNone/>
            </a:pPr>
            <a:r>
              <a:rPr lang="fi-FI" sz="2800" dirty="0">
                <a:latin typeface="Consolas"/>
                <a:cs typeface="Consolas"/>
              </a:rPr>
              <a:t>… = x / y</a:t>
            </a:r>
            <a:r>
              <a:rPr lang="fi-FI" sz="2800" dirty="0" smtClean="0">
                <a:latin typeface="Consolas"/>
                <a:cs typeface="Consolas"/>
              </a:rPr>
              <a:t>;</a:t>
            </a:r>
            <a:endParaRPr lang="en-US" dirty="0"/>
          </a:p>
          <a:p>
            <a:r>
              <a:rPr lang="en-US" dirty="0" smtClean="0"/>
              <a:t>Compiler assumes no UB: </a:t>
            </a:r>
            <a:r>
              <a:rPr lang="en-US" sz="2800" dirty="0" smtClean="0">
                <a:latin typeface="Consolas"/>
                <a:cs typeface="Consolas"/>
              </a:rPr>
              <a:t>y != 0</a:t>
            </a:r>
            <a:endParaRPr lang="en-US" dirty="0" smtClean="0"/>
          </a:p>
          <a:p>
            <a:pPr marL="800100" lvl="2" indent="0">
              <a:buNone/>
            </a:pPr>
            <a:r>
              <a:rPr lang="fi-FI" sz="2800" dirty="0" smtClean="0">
                <a:latin typeface="Consolas"/>
                <a:cs typeface="Consolas"/>
              </a:rPr>
              <a:t>… </a:t>
            </a:r>
            <a:r>
              <a:rPr lang="fi-FI" sz="2800" dirty="0">
                <a:latin typeface="Consolas"/>
                <a:cs typeface="Consolas"/>
              </a:rPr>
              <a:t>= x / y</a:t>
            </a:r>
            <a:r>
              <a:rPr lang="fi-FI" sz="2800" dirty="0" smtClean="0">
                <a:latin typeface="Consolas"/>
                <a:cs typeface="Consolas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64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UB leads to broken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Programmers invoke UB on purpose</a:t>
            </a:r>
          </a:p>
          <a:p>
            <a:pPr lvl="1"/>
            <a:r>
              <a:rPr lang="en-US" dirty="0" smtClean="0"/>
              <a:t>Break compiler’s no-UB assumption</a:t>
            </a:r>
          </a:p>
          <a:p>
            <a:r>
              <a:rPr lang="en-US" dirty="0" smtClean="0"/>
              <a:t>Programmers are unaware of UB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ptimizations exploit UB unexpectedly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92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ular Callout 7"/>
          <p:cNvSpPr/>
          <p:nvPr/>
        </p:nvSpPr>
        <p:spPr>
          <a:xfrm>
            <a:off x="5638800" y="4951750"/>
            <a:ext cx="2133600" cy="915649"/>
          </a:xfrm>
          <a:prstGeom prst="wedgeRectCallout">
            <a:avLst>
              <a:gd name="adj1" fmla="val -163937"/>
              <a:gd name="adj2" fmla="val -3292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r>
              <a:rPr lang="en-US" sz="2800" dirty="0">
                <a:cs typeface="Consolas"/>
              </a:rPr>
              <a:t>c</a:t>
            </a:r>
            <a:r>
              <a:rPr lang="en-US" sz="2800" dirty="0" smtClean="0">
                <a:cs typeface="Consolas"/>
              </a:rPr>
              <a:t>lang: dead check</a:t>
            </a:r>
            <a:endParaRPr lang="en-US" sz="2800" dirty="0">
              <a:cs typeface="Consola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1: programmers invoke UB</a:t>
            </a:r>
            <a:endParaRPr lang="en-US" dirty="0"/>
          </a:p>
        </p:txBody>
      </p:sp>
      <p:sp>
        <p:nvSpPr>
          <p:cNvPr id="4" name="Rectangular Callout 3"/>
          <p:cNvSpPr/>
          <p:nvPr/>
        </p:nvSpPr>
        <p:spPr>
          <a:xfrm>
            <a:off x="1524000" y="4953000"/>
            <a:ext cx="1607910" cy="914400"/>
          </a:xfrm>
          <a:prstGeom prst="wedgeRectCallout">
            <a:avLst>
              <a:gd name="adj1" fmla="val 40412"/>
              <a:gd name="adj2" fmla="val -25636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r>
              <a:rPr lang="en-US" sz="2800" dirty="0" smtClean="0">
                <a:cs typeface="Consolas"/>
              </a:rPr>
              <a:t>x != 0</a:t>
            </a:r>
          </a:p>
          <a:p>
            <a:pPr algn="ctr"/>
            <a:r>
              <a:rPr lang="en-US" sz="2800" dirty="0" smtClean="0">
                <a:cs typeface="Consolas"/>
              </a:rPr>
              <a:t>no UB</a:t>
            </a:r>
            <a:endParaRPr lang="en-US" sz="2800" dirty="0"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err="1" smtClean="0"/>
              <a:t>Libgcrypt</a:t>
            </a:r>
            <a:r>
              <a:rPr lang="en-US" dirty="0" smtClean="0"/>
              <a:t> &amp; Python: </a:t>
            </a:r>
            <a:r>
              <a:rPr lang="en-US" dirty="0" smtClean="0">
                <a:solidFill>
                  <a:srgbClr val="FF0000"/>
                </a:solidFill>
              </a:rPr>
              <a:t>division by zero</a:t>
            </a:r>
          </a:p>
          <a:p>
            <a:pPr marL="457200" lvl="1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if (x == 0)</a:t>
            </a:r>
          </a:p>
          <a:p>
            <a:pPr marL="457200" lvl="1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… = 1 / x;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/* provoke a signal */</a:t>
            </a:r>
          </a:p>
          <a:p>
            <a:r>
              <a:rPr lang="en-US" dirty="0" smtClean="0"/>
              <a:t>Doesn’t work on </a:t>
            </a:r>
            <a:r>
              <a:rPr lang="en-US" dirty="0" err="1" smtClean="0"/>
              <a:t>ppc</a:t>
            </a:r>
            <a:r>
              <a:rPr lang="en-US" dirty="0" smtClean="0"/>
              <a:t>: no div trap</a:t>
            </a:r>
          </a:p>
          <a:p>
            <a:r>
              <a:rPr lang="en-US" dirty="0"/>
              <a:t>D</a:t>
            </a:r>
            <a:r>
              <a:rPr lang="en-US" dirty="0" smtClean="0"/>
              <a:t>oesn’t work on ANY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3384" y="2609850"/>
            <a:ext cx="1171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nsolas"/>
                <a:cs typeface="Consolas"/>
              </a:rPr>
              <a:t>1 / x</a:t>
            </a:r>
            <a:endParaRPr lang="en-US" sz="2800" b="1" dirty="0">
              <a:solidFill>
                <a:srgbClr val="FF0000"/>
              </a:solidFill>
              <a:latin typeface="Consolas"/>
              <a:cs typeface="Consola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100797"/>
            <a:ext cx="2356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 (x == 0</a:t>
            </a:r>
            <a:r>
              <a:rPr 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105400" y="2133600"/>
            <a:ext cx="381000" cy="6223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 tmFilter="0,0; .5, 0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 tmFilter="0,0; .5, 0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4" grpId="0" animBg="1"/>
      <p:bldP spid="4" grpId="1" animBg="1"/>
      <p:bldP spid="7" grpId="0"/>
      <p:bldP spid="7" grpId="1"/>
      <p:bldP spid="9" grpId="0"/>
      <p:bldP spid="9" grpId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2: innocent UB consequence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PostgreSQL</a:t>
            </a:r>
            <a:r>
              <a:rPr lang="en-US" dirty="0" smtClean="0"/>
              <a:t> &amp; Ruby</a:t>
            </a:r>
            <a:endParaRPr lang="en-US" sz="28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800" dirty="0">
                <a:latin typeface="Consolas"/>
                <a:cs typeface="Consolas"/>
              </a:rPr>
              <a:t> </a:t>
            </a:r>
            <a:r>
              <a:rPr lang="en-US" sz="2800" dirty="0" smtClean="0">
                <a:latin typeface="Consolas"/>
                <a:cs typeface="Consolas"/>
              </a:rPr>
              <a:t> if </a:t>
            </a:r>
            <a:r>
              <a:rPr lang="en-US" sz="2800" dirty="0">
                <a:latin typeface="Consolas"/>
                <a:cs typeface="Consolas"/>
              </a:rPr>
              <a:t>(</a:t>
            </a:r>
            <a:r>
              <a:rPr lang="en-US" sz="2800" dirty="0">
                <a:solidFill>
                  <a:srgbClr val="FF0000"/>
                </a:solidFill>
                <a:latin typeface="Consolas"/>
                <a:cs typeface="Consolas"/>
              </a:rPr>
              <a:t>y</a:t>
            </a:r>
            <a:r>
              <a:rPr lang="en-US" sz="2800" dirty="0">
                <a:latin typeface="Consolas"/>
                <a:cs typeface="Consolas"/>
              </a:rPr>
              <a:t> == 0</a:t>
            </a:r>
            <a:r>
              <a:rPr lang="en-US" sz="2800" dirty="0" smtClean="0">
                <a:latin typeface="Consolas"/>
                <a:cs typeface="Consolas"/>
              </a:rPr>
              <a:t>)</a:t>
            </a:r>
            <a:endParaRPr lang="en-US" sz="28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800" dirty="0" smtClean="0">
                <a:latin typeface="Consolas"/>
                <a:cs typeface="Consolas"/>
              </a:rPr>
              <a:t>  </a:t>
            </a:r>
            <a:r>
              <a:rPr lang="en-US" sz="2800" dirty="0">
                <a:latin typeface="Consolas"/>
                <a:cs typeface="Consolas"/>
              </a:rPr>
              <a:t> </a:t>
            </a:r>
            <a:r>
              <a:rPr lang="en-US" sz="2800" dirty="0" smtClean="0">
                <a:latin typeface="Consolas"/>
                <a:cs typeface="Consolas"/>
              </a:rPr>
              <a:t>   </a:t>
            </a:r>
            <a:r>
              <a:rPr lang="en-US" sz="2800" dirty="0" err="1" smtClean="0">
                <a:latin typeface="Consolas"/>
                <a:cs typeface="Consolas"/>
              </a:rPr>
              <a:t>my_raise</a:t>
            </a:r>
            <a:r>
              <a:rPr lang="en-US" sz="2800" dirty="0" smtClean="0">
                <a:latin typeface="Consolas"/>
                <a:cs typeface="Consolas"/>
              </a:rPr>
              <a:t>(</a:t>
            </a:r>
            <a:r>
              <a:rPr lang="en-US" sz="2800" dirty="0">
                <a:latin typeface="Consolas"/>
                <a:cs typeface="Consolas"/>
              </a:rPr>
              <a:t>); /* call </a:t>
            </a:r>
            <a:r>
              <a:rPr lang="en-US" sz="2800" dirty="0" err="1">
                <a:latin typeface="Consolas"/>
                <a:cs typeface="Consolas"/>
              </a:rPr>
              <a:t>longjmp</a:t>
            </a:r>
            <a:r>
              <a:rPr lang="en-US" sz="2800" dirty="0" smtClean="0">
                <a:latin typeface="Consolas"/>
                <a:cs typeface="Consolas"/>
              </a:rPr>
              <a:t>()</a:t>
            </a:r>
          </a:p>
          <a:p>
            <a:pPr marL="0" indent="0">
              <a:buNone/>
            </a:pPr>
            <a:r>
              <a:rPr lang="en-US" sz="2800" dirty="0">
                <a:latin typeface="Consolas"/>
                <a:cs typeface="Consolas"/>
              </a:rPr>
              <a:t> </a:t>
            </a:r>
            <a:r>
              <a:rPr lang="en-US" sz="2800" dirty="0" smtClean="0">
                <a:latin typeface="Consolas"/>
                <a:cs typeface="Consolas"/>
              </a:rPr>
              <a:t>                    never return */</a:t>
            </a:r>
          </a:p>
          <a:p>
            <a:pPr marL="0" indent="0">
              <a:buNone/>
            </a:pPr>
            <a:r>
              <a:rPr lang="en-US" sz="2800" dirty="0">
                <a:latin typeface="Consolas"/>
                <a:cs typeface="Consolas"/>
              </a:rPr>
              <a:t> … = x / </a:t>
            </a:r>
            <a:r>
              <a:rPr lang="en-US" sz="2800" dirty="0">
                <a:solidFill>
                  <a:srgbClr val="FF0000"/>
                </a:solidFill>
                <a:latin typeface="Consolas"/>
                <a:cs typeface="Consolas"/>
              </a:rPr>
              <a:t>y</a:t>
            </a:r>
            <a:r>
              <a:rPr lang="en-US" sz="2800" dirty="0" smtClean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endParaRPr lang="en-US" sz="2800" dirty="0" smtClean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2800" dirty="0">
              <a:latin typeface="Consolas"/>
              <a:cs typeface="Consolas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4343400" y="4495800"/>
            <a:ext cx="2827109" cy="989351"/>
          </a:xfrm>
          <a:prstGeom prst="wedgeRectCallout">
            <a:avLst>
              <a:gd name="adj1" fmla="val -98399"/>
              <a:gd name="adj2" fmla="val -10019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r>
              <a:rPr lang="en-US" sz="2800" dirty="0" err="1" smtClean="0">
                <a:latin typeface="+mj-lt"/>
                <a:cs typeface="Consolas"/>
              </a:rPr>
              <a:t>gcc</a:t>
            </a:r>
            <a:r>
              <a:rPr lang="en-US" sz="2800" dirty="0" smtClean="0">
                <a:latin typeface="+mj-lt"/>
                <a:cs typeface="Consolas"/>
              </a:rPr>
              <a:t>: division is always reachable</a:t>
            </a:r>
            <a:endParaRPr lang="en-US" sz="2800" dirty="0">
              <a:latin typeface="+mj-lt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40528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1.66667E-6 0.073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3.88889E-6 0.0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4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 L -3.88889E-6 0.077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4.16667E-6 -0.22801 " pathEditMode="fixed" rAng="0" ptsTypes="AA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&amp; identify 7 UB bug patterns in systems</a:t>
            </a:r>
          </a:p>
          <a:p>
            <a:pPr lvl="1"/>
            <a:r>
              <a:rPr lang="en-US" dirty="0" smtClean="0"/>
              <a:t>Sanity checks gone</a:t>
            </a:r>
            <a:endParaRPr lang="en-US" dirty="0"/>
          </a:p>
          <a:p>
            <a:pPr lvl="1"/>
            <a:r>
              <a:rPr lang="en-US" dirty="0" smtClean="0"/>
              <a:t>Sanity checks reordered (after uses)</a:t>
            </a:r>
          </a:p>
          <a:p>
            <a:pPr lvl="1"/>
            <a:r>
              <a:rPr lang="en-US" dirty="0" smtClean="0"/>
              <a:t>Expressions </a:t>
            </a:r>
            <a:r>
              <a:rPr lang="en-US" dirty="0"/>
              <a:t>rewritten &amp; broken</a:t>
            </a:r>
          </a:p>
          <a:p>
            <a:r>
              <a:rPr lang="en-US" dirty="0" smtClean="0"/>
              <a:t>Happen to major C compilers</a:t>
            </a:r>
          </a:p>
          <a:p>
            <a:pPr lvl="1"/>
            <a:r>
              <a:rPr lang="en-US" dirty="0" err="1" smtClean="0"/>
              <a:t>gcc</a:t>
            </a:r>
            <a:r>
              <a:rPr lang="en-US" dirty="0" smtClean="0"/>
              <a:t>, </a:t>
            </a:r>
            <a:r>
              <a:rPr lang="en-US" dirty="0"/>
              <a:t>c</a:t>
            </a:r>
            <a:r>
              <a:rPr lang="en-US" dirty="0" smtClean="0"/>
              <a:t>lang, </a:t>
            </a:r>
            <a:r>
              <a:rPr lang="en-US" dirty="0" err="1" smtClean="0"/>
              <a:t>icc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With just </a:t>
            </a:r>
            <a:r>
              <a:rPr lang="en-US" sz="2400" dirty="0">
                <a:latin typeface="Consolas" pitchFamily="49" charset="0"/>
                <a:cs typeface="Consolas" pitchFamily="49" charset="0"/>
              </a:rPr>
              <a:t>-O2</a:t>
            </a:r>
            <a:r>
              <a:rPr lang="en-US" sz="2400" dirty="0" smtClean="0"/>
              <a:t> (even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-O0</a:t>
            </a:r>
            <a:r>
              <a:rPr lang="en-US" sz="24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47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7 UB bug patterns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Division by zero</a:t>
            </a:r>
          </a:p>
          <a:p>
            <a:pPr lvl="1"/>
            <a:r>
              <a:rPr lang="en-US" dirty="0" smtClean="0"/>
              <a:t>Oversized shift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Signed integer overflow</a:t>
            </a:r>
          </a:p>
          <a:p>
            <a:pPr lvl="1"/>
            <a:r>
              <a:rPr lang="en-US" dirty="0" smtClean="0"/>
              <a:t>Out-of-bounds pointer</a:t>
            </a:r>
          </a:p>
          <a:p>
            <a:pPr lvl="1"/>
            <a:r>
              <a:rPr lang="en-US" dirty="0" smtClean="0"/>
              <a:t>Null pointer dereference</a:t>
            </a:r>
          </a:p>
          <a:p>
            <a:pPr lvl="1"/>
            <a:r>
              <a:rPr lang="en-US" dirty="0" smtClean="0"/>
              <a:t>Type-punned pointer dereference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Uninitialized read</a:t>
            </a:r>
          </a:p>
          <a:p>
            <a:r>
              <a:rPr lang="en-US" dirty="0" smtClean="0"/>
              <a:t>Finding UB is difficult</a:t>
            </a:r>
          </a:p>
          <a:p>
            <a:r>
              <a:rPr lang="en-US" dirty="0" smtClean="0"/>
              <a:t>Research opportunities</a:t>
            </a:r>
          </a:p>
          <a:p>
            <a:pPr lvl="1"/>
            <a:r>
              <a:rPr lang="en-US" dirty="0" smtClean="0"/>
              <a:t>Better language &amp; tools</a:t>
            </a:r>
          </a:p>
        </p:txBody>
      </p:sp>
    </p:spTree>
    <p:extLst>
      <p:ext uri="{BB962C8B-B14F-4D97-AF65-F5344CB8AC3E}">
        <p14:creationId xmlns:p14="http://schemas.microsoft.com/office/powerpoint/2010/main" val="1275409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Bug 1: signed integer overflow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652347"/>
              </p:ext>
            </p:extLst>
          </p:nvPr>
        </p:nvGraphicFramePr>
        <p:xfrm>
          <a:off x="2286000" y="1874837"/>
          <a:ext cx="2667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381000"/>
                <a:gridCol w="381000"/>
                <a:gridCol w="762000"/>
                <a:gridCol w="381000"/>
                <a:gridCol w="38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1..1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56803"/>
              </p:ext>
            </p:extLst>
          </p:nvPr>
        </p:nvGraphicFramePr>
        <p:xfrm>
          <a:off x="2286000" y="2484437"/>
          <a:ext cx="2667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381000"/>
                <a:gridCol w="381000"/>
                <a:gridCol w="762000"/>
                <a:gridCol w="381000"/>
                <a:gridCol w="38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0..0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371600" y="3170237"/>
            <a:ext cx="5323693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ross 12"/>
          <p:cNvSpPr/>
          <p:nvPr/>
        </p:nvSpPr>
        <p:spPr>
          <a:xfrm>
            <a:off x="1600200" y="2484437"/>
            <a:ext cx="457200" cy="457200"/>
          </a:xfrm>
          <a:prstGeom prst="plus">
            <a:avLst>
              <a:gd name="adj" fmla="val 426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50291" y="1815092"/>
            <a:ext cx="1645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INT_MAX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6155312" y="2451427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onsolas" pitchFamily="49" charset="0"/>
                <a:cs typeface="Consolas" pitchFamily="49" charset="0"/>
              </a:rPr>
              <a:t>1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757222"/>
              </p:ext>
            </p:extLst>
          </p:nvPr>
        </p:nvGraphicFramePr>
        <p:xfrm>
          <a:off x="2275693" y="3398837"/>
          <a:ext cx="2667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381000"/>
                <a:gridCol w="381000"/>
                <a:gridCol w="762000"/>
                <a:gridCol w="381000"/>
                <a:gridCol w="38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0..0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5086359" y="3392243"/>
            <a:ext cx="2681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INT_MIN</a:t>
            </a:r>
            <a:r>
              <a:rPr lang="en-US" sz="2800" dirty="0" smtClean="0"/>
              <a:t> (wrap) </a:t>
            </a:r>
            <a:endParaRPr lang="en-US" sz="2800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726944"/>
              </p:ext>
            </p:extLst>
          </p:nvPr>
        </p:nvGraphicFramePr>
        <p:xfrm>
          <a:off x="2275693" y="4067863"/>
          <a:ext cx="2667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381000"/>
                <a:gridCol w="381000"/>
                <a:gridCol w="762000"/>
                <a:gridCol w="381000"/>
                <a:gridCol w="38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1..1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5086359" y="4061269"/>
            <a:ext cx="3132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INT_MAX</a:t>
            </a:r>
            <a:r>
              <a:rPr lang="en-US" sz="2800" dirty="0" smtClean="0"/>
              <a:t> (saturate)</a:t>
            </a:r>
            <a:r>
              <a:rPr lang="en-US" sz="2400" dirty="0" smtClean="0"/>
              <a:t> </a:t>
            </a:r>
            <a:endParaRPr lang="en-US" sz="2800" dirty="0"/>
          </a:p>
        </p:txBody>
      </p:sp>
      <p:pic>
        <p:nvPicPr>
          <p:cNvPr id="1027" name="Picture 3" descr="C:\Users\v-wax\AppData\Local\Microsoft\Windows\Temporary Internet Files\Content.IE5\7H8W76RI\MC90021556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6186" y="4494431"/>
            <a:ext cx="1226156" cy="19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5086878" y="4856817"/>
            <a:ext cx="2463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2800" dirty="0" smtClean="0"/>
              <a:t> (trap)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6684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integer overflow in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Undefined behavior</a:t>
            </a:r>
          </a:p>
          <a:p>
            <a:r>
              <a:rPr lang="en-US" dirty="0" smtClean="0"/>
              <a:t>Compilers assume </a:t>
            </a:r>
            <a:r>
              <a:rPr lang="en-US" dirty="0" smtClean="0">
                <a:solidFill>
                  <a:srgbClr val="FF0000"/>
                </a:solidFill>
              </a:rPr>
              <a:t>no signed integer overflow</a:t>
            </a:r>
            <a:endParaRPr lang="en-US" dirty="0" smtClean="0"/>
          </a:p>
          <a:p>
            <a:r>
              <a:rPr lang="en-US" dirty="0" smtClean="0"/>
              <a:t>Post-overflow check </a:t>
            </a:r>
            <a:r>
              <a:rPr lang="en-US" u="sng" dirty="0" smtClean="0"/>
              <a:t>x + 1 &lt; x</a:t>
            </a:r>
          </a:p>
          <a:p>
            <a:pPr lvl="1"/>
            <a:r>
              <a:rPr lang="en-US" dirty="0" smtClean="0"/>
              <a:t>Common idiom for </a:t>
            </a:r>
            <a:r>
              <a:rPr lang="en-US" dirty="0" smtClean="0">
                <a:solidFill>
                  <a:srgbClr val="FF0000"/>
                </a:solidFill>
              </a:rPr>
              <a:t>unsigned</a:t>
            </a:r>
            <a:r>
              <a:rPr lang="en-US" dirty="0" smtClean="0"/>
              <a:t> integers</a:t>
            </a:r>
          </a:p>
          <a:p>
            <a:pPr lvl="1"/>
            <a:r>
              <a:rPr lang="en-US" dirty="0" smtClean="0"/>
              <a:t>Doesn’t work for </a:t>
            </a:r>
            <a:r>
              <a:rPr lang="en-US" dirty="0" smtClean="0">
                <a:solidFill>
                  <a:srgbClr val="FF0000"/>
                </a:solidFill>
              </a:rPr>
              <a:t>signed</a:t>
            </a:r>
            <a:r>
              <a:rPr lang="en-US" dirty="0" smtClean="0"/>
              <a:t> integers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38800" y="2829580"/>
            <a:ext cx="1266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→ </a:t>
            </a:r>
            <a:r>
              <a:rPr lang="en-US" sz="2800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05546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" y="4572000"/>
            <a:ext cx="5334000" cy="685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3581400"/>
            <a:ext cx="5334000" cy="685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2590800"/>
            <a:ext cx="5334000" cy="685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Broken overflow check in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signed long </a:t>
            </a:r>
            <a:r>
              <a:rPr lang="en-US" sz="1800" dirty="0">
                <a:latin typeface="Consolas"/>
                <a:cs typeface="Consolas"/>
              </a:rPr>
              <a:t>offset = </a:t>
            </a:r>
            <a:r>
              <a:rPr lang="en-US" sz="1800" dirty="0" smtClean="0">
                <a:latin typeface="Consolas"/>
                <a:cs typeface="Consolas"/>
              </a:rPr>
              <a:t>&lt;</a:t>
            </a:r>
            <a:r>
              <a:rPr lang="en-US" sz="1800" dirty="0" err="1" smtClean="0">
                <a:latin typeface="Consolas"/>
                <a:cs typeface="Consolas"/>
              </a:rPr>
              <a:t>userspace</a:t>
            </a:r>
            <a:r>
              <a:rPr lang="en-US" sz="1800" dirty="0" smtClean="0">
                <a:latin typeface="Consolas"/>
                <a:cs typeface="Consolas"/>
              </a:rPr>
              <a:t>&gt;;</a:t>
            </a:r>
            <a:endParaRPr lang="en-US" sz="18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signed long </a:t>
            </a:r>
            <a:r>
              <a:rPr lang="en-US" sz="1800" dirty="0" err="1">
                <a:latin typeface="Consolas"/>
                <a:cs typeface="Consolas"/>
              </a:rPr>
              <a:t>len</a:t>
            </a:r>
            <a:r>
              <a:rPr lang="en-US" sz="1800" dirty="0">
                <a:latin typeface="Consolas"/>
                <a:cs typeface="Consolas"/>
              </a:rPr>
              <a:t> = </a:t>
            </a:r>
            <a:r>
              <a:rPr lang="en-US" sz="1800" dirty="0" smtClean="0">
                <a:latin typeface="Consolas"/>
                <a:cs typeface="Consolas"/>
              </a:rPr>
              <a:t>&lt;</a:t>
            </a:r>
            <a:r>
              <a:rPr lang="en-US" sz="1800" dirty="0" err="1" smtClean="0">
                <a:latin typeface="Consolas"/>
                <a:cs typeface="Consolas"/>
              </a:rPr>
              <a:t>userspace</a:t>
            </a:r>
            <a:r>
              <a:rPr lang="en-US" sz="1800" dirty="0" smtClean="0">
                <a:latin typeface="Consolas"/>
                <a:cs typeface="Consolas"/>
              </a:rPr>
              <a:t>&gt;;</a:t>
            </a:r>
            <a:endParaRPr lang="en-US" sz="18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8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/* Reject negative values */</a:t>
            </a:r>
            <a:endParaRPr lang="en-US" sz="18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if (offset &lt; 0 || </a:t>
            </a:r>
            <a:r>
              <a:rPr lang="en-US" sz="1800" dirty="0" err="1">
                <a:latin typeface="Consolas"/>
                <a:cs typeface="Consolas"/>
              </a:rPr>
              <a:t>len</a:t>
            </a:r>
            <a:r>
              <a:rPr lang="en-US" sz="1800" dirty="0">
                <a:latin typeface="Consolas"/>
                <a:cs typeface="Consolas"/>
              </a:rPr>
              <a:t> &lt;= 0)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	return -EINVAL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/* Sum too large? */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if </a:t>
            </a:r>
            <a:r>
              <a:rPr lang="en-US" sz="1800" dirty="0">
                <a:latin typeface="Consolas"/>
                <a:cs typeface="Consolas"/>
              </a:rPr>
              <a:t>(</a:t>
            </a:r>
            <a:r>
              <a:rPr lang="en-US" sz="1800" dirty="0" smtClean="0">
                <a:latin typeface="Consolas"/>
                <a:cs typeface="Consolas"/>
              </a:rPr>
              <a:t>offset </a:t>
            </a:r>
            <a:r>
              <a:rPr lang="en-US" sz="1800" dirty="0">
                <a:latin typeface="Consolas"/>
                <a:cs typeface="Consolas"/>
              </a:rPr>
              <a:t>+ </a:t>
            </a:r>
            <a:r>
              <a:rPr lang="en-US" sz="1800" dirty="0" err="1">
                <a:latin typeface="Consolas"/>
                <a:cs typeface="Consolas"/>
              </a:rPr>
              <a:t>len</a:t>
            </a:r>
            <a:r>
              <a:rPr lang="en-US" sz="1800" dirty="0">
                <a:latin typeface="Consolas"/>
                <a:cs typeface="Consolas"/>
              </a:rPr>
              <a:t> &gt; </a:t>
            </a:r>
            <a:r>
              <a:rPr lang="en-US" sz="1800" dirty="0" err="1">
                <a:latin typeface="Consolas"/>
                <a:cs typeface="Consolas"/>
              </a:rPr>
              <a:t>s_maxbytes</a:t>
            </a:r>
            <a:r>
              <a:rPr lang="en-US" sz="1800" dirty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	return -EFBIG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/* Check for wrap through zero too */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if (offset + </a:t>
            </a:r>
            <a:r>
              <a:rPr lang="en-US" sz="1800" dirty="0" err="1">
                <a:solidFill>
                  <a:srgbClr val="FF0000"/>
                </a:solidFill>
                <a:latin typeface="Consolas"/>
                <a:cs typeface="Consolas"/>
              </a:rPr>
              <a:t>len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 &lt; 0)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	return -EFBIG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/* Allocate offset + </a:t>
            </a:r>
            <a:r>
              <a:rPr lang="en-US" sz="1800" dirty="0" err="1" smtClean="0">
                <a:latin typeface="Consolas"/>
                <a:cs typeface="Consolas"/>
              </a:rPr>
              <a:t>len</a:t>
            </a:r>
            <a:r>
              <a:rPr lang="en-US" sz="1800" dirty="0" smtClean="0">
                <a:latin typeface="Consolas"/>
                <a:cs typeface="Consolas"/>
              </a:rPr>
              <a:t> bytes */</a:t>
            </a:r>
            <a:endParaRPr lang="en-US" sz="1800" dirty="0">
              <a:latin typeface="Consolas"/>
              <a:cs typeface="Consolas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6096000" y="1943100"/>
            <a:ext cx="2514600" cy="762000"/>
          </a:xfrm>
          <a:prstGeom prst="wedgeRectCallout">
            <a:avLst>
              <a:gd name="adj1" fmla="val -113970"/>
              <a:gd name="adj2" fmla="val 1019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gcc</a:t>
            </a:r>
            <a:r>
              <a:rPr lang="en-US" sz="2000" dirty="0" smtClean="0">
                <a:latin typeface="Consolas"/>
                <a:cs typeface="Consolas"/>
              </a:rPr>
              <a:t>: offset &gt;= 0</a:t>
            </a:r>
          </a:p>
          <a:p>
            <a:r>
              <a:rPr lang="en-US" sz="2000" dirty="0" smtClean="0">
                <a:latin typeface="Consolas"/>
                <a:cs typeface="Consolas"/>
              </a:rPr>
              <a:t>      </a:t>
            </a:r>
            <a:r>
              <a:rPr lang="en-US" sz="2000" dirty="0" err="1" smtClean="0">
                <a:latin typeface="Consolas"/>
                <a:cs typeface="Consolas"/>
              </a:rPr>
              <a:t>len</a:t>
            </a:r>
            <a:r>
              <a:rPr lang="en-US" sz="2000" dirty="0" smtClean="0">
                <a:latin typeface="Consolas"/>
                <a:cs typeface="Consolas"/>
              </a:rPr>
              <a:t> &gt;  0</a:t>
            </a:r>
            <a:endParaRPr lang="en-US" sz="2000" dirty="0">
              <a:latin typeface="Consolas"/>
              <a:cs typeface="Consolas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7239000" y="2781300"/>
            <a:ext cx="304800" cy="838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ular Callout 4"/>
          <p:cNvSpPr/>
          <p:nvPr/>
        </p:nvSpPr>
        <p:spPr>
          <a:xfrm>
            <a:off x="6096000" y="3657600"/>
            <a:ext cx="2514600" cy="762000"/>
          </a:xfrm>
          <a:prstGeom prst="wedgeRectCallout">
            <a:avLst>
              <a:gd name="adj1" fmla="val -32539"/>
              <a:gd name="adj2" fmla="val -139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r>
              <a:rPr lang="en-US" sz="2000" dirty="0" smtClean="0">
                <a:latin typeface="Consolas"/>
                <a:cs typeface="Consolas"/>
              </a:rPr>
              <a:t>offset + </a:t>
            </a:r>
            <a:r>
              <a:rPr lang="en-US" sz="2000" dirty="0" err="1" smtClean="0">
                <a:latin typeface="Consolas"/>
                <a:cs typeface="Consolas"/>
              </a:rPr>
              <a:t>len</a:t>
            </a:r>
            <a:r>
              <a:rPr lang="en-US" sz="2000" dirty="0" smtClean="0">
                <a:latin typeface="Consolas"/>
                <a:cs typeface="Consolas"/>
              </a:rPr>
              <a:t> &gt; 0</a:t>
            </a:r>
          </a:p>
          <a:p>
            <a:pPr algn="ctr"/>
            <a:r>
              <a:rPr lang="en-US" sz="2000" dirty="0" smtClean="0">
                <a:cs typeface="Consolas"/>
              </a:rPr>
              <a:t>(no signed overflow)</a:t>
            </a:r>
          </a:p>
        </p:txBody>
      </p:sp>
      <p:sp>
        <p:nvSpPr>
          <p:cNvPr id="9" name="Down Arrow 8"/>
          <p:cNvSpPr/>
          <p:nvPr/>
        </p:nvSpPr>
        <p:spPr>
          <a:xfrm>
            <a:off x="7239000" y="4470400"/>
            <a:ext cx="304800" cy="838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ular Callout 7"/>
          <p:cNvSpPr/>
          <p:nvPr/>
        </p:nvSpPr>
        <p:spPr>
          <a:xfrm>
            <a:off x="6096000" y="5334000"/>
            <a:ext cx="2514600" cy="762000"/>
          </a:xfrm>
          <a:prstGeom prst="wedgeRectCallout">
            <a:avLst>
              <a:gd name="adj1" fmla="val -143383"/>
              <a:gd name="adj2" fmla="val -8015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err="1" smtClean="0">
                <a:latin typeface="Consolas"/>
                <a:cs typeface="Consolas"/>
              </a:rPr>
              <a:t>gcc</a:t>
            </a:r>
            <a:r>
              <a:rPr lang="en-US" sz="2000" dirty="0" smtClean="0">
                <a:latin typeface="Consolas"/>
                <a:cs typeface="Consolas"/>
              </a:rPr>
              <a:t>: if (false)</a:t>
            </a:r>
            <a:endParaRPr lang="en-US" sz="2000" dirty="0">
              <a:latin typeface="Consolas"/>
              <a:cs typeface="Consola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260" y="274320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Consolas"/>
                <a:cs typeface="Consolas"/>
              </a:rPr>
              <a:t>①</a:t>
            </a:r>
            <a:endParaRPr lang="en-US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400260" y="373380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Consolas"/>
                <a:cs typeface="Consolas"/>
              </a:rPr>
              <a:t>②</a:t>
            </a:r>
            <a:endParaRPr lang="en-US" sz="3600" b="1" dirty="0"/>
          </a:p>
        </p:txBody>
      </p:sp>
      <p:sp>
        <p:nvSpPr>
          <p:cNvPr id="11" name="Rectangle 10"/>
          <p:cNvSpPr/>
          <p:nvPr/>
        </p:nvSpPr>
        <p:spPr>
          <a:xfrm>
            <a:off x="400260" y="472440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Consolas"/>
                <a:cs typeface="Consolas"/>
              </a:rPr>
              <a:t>③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40480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 tmFilter="0,0; .5, 0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 tmFilter="0,0; .5, 0; 1, 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4" grpId="0" animBg="1"/>
      <p:bldP spid="6" grpId="0" animBg="1"/>
      <p:bldP spid="5" grpId="0" animBg="1"/>
      <p:bldP spid="9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Signed overflow is widely misused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lot of systems got bitten by signed overflow</a:t>
            </a:r>
          </a:p>
          <a:p>
            <a:pPr lvl="1"/>
            <a:r>
              <a:rPr lang="en-US" dirty="0" err="1" smtClean="0"/>
              <a:t>glibc</a:t>
            </a:r>
            <a:r>
              <a:rPr lang="en-US" dirty="0" smtClean="0"/>
              <a:t>, MySQL</a:t>
            </a:r>
            <a:r>
              <a:rPr lang="en-US" dirty="0"/>
              <a:t>, </a:t>
            </a:r>
            <a:r>
              <a:rPr lang="en-US" dirty="0" err="1" smtClean="0"/>
              <a:t>PostgreSQL</a:t>
            </a:r>
            <a:r>
              <a:rPr lang="en-US" dirty="0" smtClean="0"/>
              <a:t>, …</a:t>
            </a:r>
            <a:endParaRPr lang="en-US" dirty="0"/>
          </a:p>
          <a:p>
            <a:pPr lvl="1"/>
            <a:r>
              <a:rPr lang="en-US" dirty="0" err="1" smtClean="0"/>
              <a:t>IntegerLib</a:t>
            </a:r>
            <a:r>
              <a:rPr lang="en-US" dirty="0" smtClean="0"/>
              <a:t> &amp; </a:t>
            </a:r>
            <a:r>
              <a:rPr lang="en-US" dirty="0" err="1" smtClean="0"/>
              <a:t>SafeInt</a:t>
            </a:r>
            <a:r>
              <a:rPr lang="en-US" dirty="0" smtClean="0"/>
              <a:t> from security experts</a:t>
            </a:r>
          </a:p>
          <a:p>
            <a:r>
              <a:rPr lang="en-US" dirty="0" smtClean="0"/>
              <a:t>Many analysis tools get this wrong</a:t>
            </a:r>
          </a:p>
          <a:p>
            <a:pPr lvl="1"/>
            <a:r>
              <a:rPr lang="en-US" dirty="0" smtClean="0"/>
              <a:t>KLEE &amp; clang static analyzer</a:t>
            </a:r>
          </a:p>
          <a:p>
            <a:pPr lvl="1"/>
            <a:r>
              <a:rPr lang="en-US" dirty="0" smtClean="0"/>
              <a:t>Conclude x + 1 &lt; x when x = INT_MAX!</a:t>
            </a:r>
          </a:p>
        </p:txBody>
      </p:sp>
    </p:spTree>
    <p:extLst>
      <p:ext uri="{BB962C8B-B14F-4D97-AF65-F5344CB8AC3E}">
        <p14:creationId xmlns:p14="http://schemas.microsoft.com/office/powerpoint/2010/main" val="3183916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Bug 2</a:t>
            </a:r>
            <a:r>
              <a:rPr lang="en-US" dirty="0" smtClean="0"/>
              <a:t>: </a:t>
            </a:r>
            <a:r>
              <a:rPr lang="en-US" dirty="0"/>
              <a:t>u</a:t>
            </a:r>
            <a:r>
              <a:rPr lang="en-US" dirty="0" smtClean="0"/>
              <a:t>ninitialized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local variable in C is </a:t>
            </a:r>
            <a:r>
              <a:rPr lang="en-US" dirty="0" smtClean="0">
                <a:solidFill>
                  <a:srgbClr val="FF0000"/>
                </a:solidFill>
              </a:rPr>
              <a:t>uninitialized</a:t>
            </a:r>
          </a:p>
          <a:p>
            <a:pPr lvl="1"/>
            <a:r>
              <a:rPr lang="en-US" dirty="0" smtClean="0"/>
              <a:t>Hold a random value?</a:t>
            </a:r>
          </a:p>
          <a:p>
            <a:r>
              <a:rPr lang="en-US" dirty="0" smtClean="0"/>
              <a:t>Undefined behavior</a:t>
            </a:r>
          </a:p>
          <a:p>
            <a:pPr lvl="1"/>
            <a:r>
              <a:rPr lang="en-US" dirty="0" smtClean="0"/>
              <a:t>Assign arbitrary value to uninitialized variable</a:t>
            </a:r>
          </a:p>
          <a:p>
            <a:pPr lvl="1"/>
            <a:r>
              <a:rPr lang="en-US" dirty="0" smtClean="0"/>
              <a:t>Assign arbitrary value to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erived expression</a:t>
            </a:r>
          </a:p>
        </p:txBody>
      </p:sp>
    </p:spTree>
    <p:extLst>
      <p:ext uri="{BB962C8B-B14F-4D97-AF65-F5344CB8AC3E}">
        <p14:creationId xmlns:p14="http://schemas.microsoft.com/office/powerpoint/2010/main" val="348421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Seeding </a:t>
            </a:r>
            <a:r>
              <a:rPr lang="en-US" dirty="0" smtClean="0"/>
              <a:t>random numbers in BSD </a:t>
            </a:r>
            <a:r>
              <a:rPr lang="en-US" dirty="0" err="1" smtClean="0"/>
              <a:t>libc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nsolas"/>
                <a:cs typeface="Consolas"/>
              </a:rPr>
              <a:t>struct</a:t>
            </a:r>
            <a:r>
              <a:rPr lang="en-US" sz="1800" dirty="0" smtClean="0">
                <a:latin typeface="Consolas"/>
                <a:cs typeface="Consolas"/>
              </a:rPr>
              <a:t> </a:t>
            </a:r>
            <a:r>
              <a:rPr lang="en-US" sz="1800" dirty="0" err="1">
                <a:latin typeface="Consolas"/>
                <a:cs typeface="Consolas"/>
              </a:rPr>
              <a:t>timeval</a:t>
            </a:r>
            <a:r>
              <a:rPr lang="en-US" sz="1800" dirty="0">
                <a:latin typeface="Consolas"/>
                <a:cs typeface="Consolas"/>
              </a:rPr>
              <a:t> </a:t>
            </a:r>
            <a:r>
              <a:rPr lang="en-US" sz="1800" dirty="0" err="1">
                <a:latin typeface="Consolas"/>
                <a:cs typeface="Consolas"/>
              </a:rPr>
              <a:t>tv</a:t>
            </a:r>
            <a:r>
              <a:rPr lang="en-US" sz="1800" dirty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unsigned long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junk</a:t>
            </a:r>
            <a:r>
              <a:rPr lang="en-US" sz="1800" dirty="0" smtClean="0">
                <a:latin typeface="Consolas"/>
                <a:cs typeface="Consolas"/>
              </a:rPr>
              <a:t>; </a:t>
            </a:r>
            <a:r>
              <a:rPr lang="en-US" sz="1800" dirty="0" smtClean="0">
                <a:solidFill>
                  <a:srgbClr val="FF0000"/>
                </a:solidFill>
                <a:latin typeface="Consolas"/>
                <a:cs typeface="Consolas"/>
              </a:rPr>
              <a:t>/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* XXX left </a:t>
            </a:r>
            <a:r>
              <a:rPr lang="en-US" sz="1800" dirty="0" smtClean="0">
                <a:solidFill>
                  <a:srgbClr val="FF0000"/>
                </a:solidFill>
                <a:latin typeface="Consolas"/>
                <a:cs typeface="Consolas"/>
              </a:rPr>
              <a:t>uninitialized on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purpose */</a:t>
            </a:r>
          </a:p>
          <a:p>
            <a:pPr marL="0" indent="0">
              <a:buNone/>
            </a:pPr>
            <a:endParaRPr lang="en-US" sz="18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nsolas"/>
                <a:cs typeface="Consolas"/>
              </a:rPr>
              <a:t>gettimeofday</a:t>
            </a:r>
            <a:r>
              <a:rPr lang="en-US" sz="1800" dirty="0">
                <a:latin typeface="Consolas"/>
                <a:cs typeface="Consolas"/>
              </a:rPr>
              <a:t>(&amp;</a:t>
            </a:r>
            <a:r>
              <a:rPr lang="en-US" sz="1800" dirty="0" err="1">
                <a:latin typeface="Consolas"/>
                <a:cs typeface="Consolas"/>
              </a:rPr>
              <a:t>tv</a:t>
            </a:r>
            <a:r>
              <a:rPr lang="en-US" sz="1800" dirty="0">
                <a:latin typeface="Consolas"/>
                <a:cs typeface="Consolas"/>
              </a:rPr>
              <a:t>, NULL);</a:t>
            </a:r>
          </a:p>
          <a:p>
            <a:pPr marL="0" indent="0">
              <a:buNone/>
            </a:pPr>
            <a:r>
              <a:rPr lang="en-US" sz="1800" dirty="0" err="1">
                <a:latin typeface="Consolas"/>
                <a:cs typeface="Consolas"/>
              </a:rPr>
              <a:t>srandom</a:t>
            </a:r>
            <a:r>
              <a:rPr lang="en-US" sz="1800" dirty="0">
                <a:latin typeface="Consolas"/>
                <a:cs typeface="Consolas"/>
              </a:rPr>
              <a:t>((</a:t>
            </a:r>
            <a:r>
              <a:rPr lang="en-US" sz="1800" dirty="0" err="1">
                <a:latin typeface="Consolas"/>
                <a:cs typeface="Consolas"/>
              </a:rPr>
              <a:t>getpid</a:t>
            </a:r>
            <a:r>
              <a:rPr lang="en-US" sz="1800" dirty="0">
                <a:latin typeface="Consolas"/>
                <a:cs typeface="Consolas"/>
              </a:rPr>
              <a:t>() &lt;&lt; 16</a:t>
            </a:r>
            <a:r>
              <a:rPr lang="en-US" sz="1800" dirty="0" smtClean="0">
                <a:latin typeface="Consolas"/>
                <a:cs typeface="Consolas"/>
              </a:rPr>
              <a:t>) ^ </a:t>
            </a:r>
            <a:r>
              <a:rPr lang="en-US" sz="1800" dirty="0" err="1">
                <a:latin typeface="Consolas"/>
                <a:cs typeface="Consolas"/>
              </a:rPr>
              <a:t>tv.tv_sec</a:t>
            </a:r>
            <a:r>
              <a:rPr lang="en-US" sz="1800" dirty="0">
                <a:latin typeface="Consolas"/>
                <a:cs typeface="Consolas"/>
              </a:rPr>
              <a:t> ^ </a:t>
            </a:r>
            <a:r>
              <a:rPr lang="en-US" sz="1800" dirty="0" err="1">
                <a:latin typeface="Consolas"/>
                <a:cs typeface="Consolas"/>
              </a:rPr>
              <a:t>tv.tv_usec</a:t>
            </a:r>
            <a:r>
              <a:rPr lang="en-US" sz="1800" dirty="0">
                <a:latin typeface="Consolas"/>
                <a:cs typeface="Consolas"/>
              </a:rPr>
              <a:t> ^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junk</a:t>
            </a:r>
            <a:r>
              <a:rPr lang="en-US" sz="1800" dirty="0">
                <a:latin typeface="Consolas"/>
                <a:cs typeface="Consolas"/>
              </a:rPr>
              <a:t>)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  <a:endParaRPr lang="en-US" sz="1800" dirty="0">
              <a:latin typeface="Consolas"/>
              <a:cs typeface="Consolas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2438400" y="3886200"/>
            <a:ext cx="1447800" cy="457200"/>
          </a:xfrm>
          <a:prstGeom prst="wedgeRectCallout">
            <a:avLst>
              <a:gd name="adj1" fmla="val -41597"/>
              <a:gd name="adj2" fmla="val -1797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cs typeface="Consolas"/>
              </a:rPr>
              <a:t>Process ID</a:t>
            </a:r>
            <a:endParaRPr lang="en-US" sz="2000" dirty="0">
              <a:cs typeface="Consola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00200" y="3276600"/>
            <a:ext cx="1828800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ross 10"/>
          <p:cNvSpPr/>
          <p:nvPr/>
        </p:nvSpPr>
        <p:spPr>
          <a:xfrm>
            <a:off x="4191000" y="3886200"/>
            <a:ext cx="457200" cy="457200"/>
          </a:xfrm>
          <a:prstGeom prst="plus">
            <a:avLst>
              <a:gd name="adj" fmla="val 426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qual 11"/>
          <p:cNvSpPr/>
          <p:nvPr/>
        </p:nvSpPr>
        <p:spPr>
          <a:xfrm>
            <a:off x="1676400" y="3886200"/>
            <a:ext cx="533400" cy="4572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457200" y="3886200"/>
            <a:ext cx="990600" cy="457200"/>
          </a:xfrm>
          <a:prstGeom prst="wedgeRectCallout">
            <a:avLst>
              <a:gd name="adj1" fmla="val -28230"/>
              <a:gd name="adj2" fmla="val -289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cs typeface="Consolas"/>
              </a:rPr>
              <a:t>Seed</a:t>
            </a:r>
            <a:endParaRPr lang="en-US" sz="2000" dirty="0">
              <a:cs typeface="Consolas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4953000" y="3886200"/>
            <a:ext cx="990600" cy="457200"/>
          </a:xfrm>
          <a:prstGeom prst="wedgeRectCallout">
            <a:avLst>
              <a:gd name="adj1" fmla="val -15832"/>
              <a:gd name="adj2" fmla="val -18532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>
                <a:cs typeface="Consolas"/>
              </a:rPr>
              <a:t>T</a:t>
            </a:r>
            <a:r>
              <a:rPr lang="en-US" sz="2000" dirty="0" smtClean="0">
                <a:cs typeface="Consolas"/>
              </a:rPr>
              <a:t>ime</a:t>
            </a:r>
            <a:endParaRPr lang="en-US" sz="2000" dirty="0">
              <a:cs typeface="Consola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962400" y="3276600"/>
            <a:ext cx="2743200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7010400" y="3886200"/>
            <a:ext cx="1524000" cy="457200"/>
          </a:xfrm>
          <a:prstGeom prst="wedgeRectCallout">
            <a:avLst>
              <a:gd name="adj1" fmla="val -30198"/>
              <a:gd name="adj2" fmla="val -1876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cs typeface="Consolas"/>
              </a:rPr>
              <a:t>Junk value</a:t>
            </a:r>
            <a:endParaRPr lang="en-US" sz="2000" dirty="0">
              <a:cs typeface="Consolas"/>
            </a:endParaRPr>
          </a:p>
        </p:txBody>
      </p:sp>
      <p:sp>
        <p:nvSpPr>
          <p:cNvPr id="18" name="Cross 17"/>
          <p:cNvSpPr/>
          <p:nvPr/>
        </p:nvSpPr>
        <p:spPr>
          <a:xfrm>
            <a:off x="6248400" y="3886200"/>
            <a:ext cx="457200" cy="457200"/>
          </a:xfrm>
          <a:prstGeom prst="plus">
            <a:avLst>
              <a:gd name="adj" fmla="val 426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7086600" y="3276600"/>
            <a:ext cx="457200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 flipV="1">
            <a:off x="800100" y="3276600"/>
            <a:ext cx="304800" cy="533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4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4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Seeding </a:t>
            </a:r>
            <a:r>
              <a:rPr lang="en-US" dirty="0" smtClean="0"/>
              <a:t>random numbers in BSD </a:t>
            </a:r>
            <a:r>
              <a:rPr lang="en-US" dirty="0" err="1" smtClean="0"/>
              <a:t>libc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nsolas"/>
                <a:cs typeface="Consolas"/>
              </a:rPr>
              <a:t>struct</a:t>
            </a:r>
            <a:r>
              <a:rPr lang="en-US" sz="1800" dirty="0" smtClean="0">
                <a:latin typeface="Consolas"/>
                <a:cs typeface="Consolas"/>
              </a:rPr>
              <a:t> </a:t>
            </a:r>
            <a:r>
              <a:rPr lang="en-US" sz="1800" dirty="0" err="1">
                <a:latin typeface="Consolas"/>
                <a:cs typeface="Consolas"/>
              </a:rPr>
              <a:t>timeval</a:t>
            </a:r>
            <a:r>
              <a:rPr lang="en-US" sz="1800" dirty="0">
                <a:latin typeface="Consolas"/>
                <a:cs typeface="Consolas"/>
              </a:rPr>
              <a:t> </a:t>
            </a:r>
            <a:r>
              <a:rPr lang="en-US" sz="1800" dirty="0" err="1">
                <a:latin typeface="Consolas"/>
                <a:cs typeface="Consolas"/>
              </a:rPr>
              <a:t>tv</a:t>
            </a:r>
            <a:r>
              <a:rPr lang="en-US" sz="1800" dirty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unsigned long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junk</a:t>
            </a:r>
            <a:r>
              <a:rPr lang="en-US" sz="1800" dirty="0" smtClean="0">
                <a:latin typeface="Consolas"/>
                <a:cs typeface="Consolas"/>
              </a:rPr>
              <a:t>; </a:t>
            </a:r>
            <a:r>
              <a:rPr lang="en-US" sz="1800" dirty="0" smtClean="0">
                <a:solidFill>
                  <a:srgbClr val="FF0000"/>
                </a:solidFill>
                <a:latin typeface="Consolas"/>
                <a:cs typeface="Consolas"/>
              </a:rPr>
              <a:t>/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* XXX left </a:t>
            </a:r>
            <a:r>
              <a:rPr lang="en-US" sz="1800" dirty="0" smtClean="0">
                <a:solidFill>
                  <a:srgbClr val="FF0000"/>
                </a:solidFill>
                <a:latin typeface="Consolas"/>
                <a:cs typeface="Consolas"/>
              </a:rPr>
              <a:t>uninitialized on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purpose */</a:t>
            </a:r>
          </a:p>
          <a:p>
            <a:pPr marL="0" indent="0">
              <a:buNone/>
            </a:pPr>
            <a:endParaRPr lang="en-US" sz="18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nsolas"/>
                <a:cs typeface="Consolas"/>
              </a:rPr>
              <a:t>gettimeofday</a:t>
            </a:r>
            <a:r>
              <a:rPr lang="en-US" sz="1800" dirty="0">
                <a:latin typeface="Consolas"/>
                <a:cs typeface="Consolas"/>
              </a:rPr>
              <a:t>(&amp;</a:t>
            </a:r>
            <a:r>
              <a:rPr lang="en-US" sz="1800" dirty="0" err="1">
                <a:latin typeface="Consolas"/>
                <a:cs typeface="Consolas"/>
              </a:rPr>
              <a:t>tv</a:t>
            </a:r>
            <a:r>
              <a:rPr lang="en-US" sz="1800" dirty="0">
                <a:latin typeface="Consolas"/>
                <a:cs typeface="Consolas"/>
              </a:rPr>
              <a:t>, NULL);</a:t>
            </a:r>
          </a:p>
          <a:p>
            <a:pPr marL="0" indent="0">
              <a:buNone/>
            </a:pPr>
            <a:r>
              <a:rPr lang="en-US" sz="1800" dirty="0" err="1">
                <a:latin typeface="Consolas"/>
                <a:cs typeface="Consolas"/>
              </a:rPr>
              <a:t>srandom</a:t>
            </a:r>
            <a:r>
              <a:rPr lang="en-US" sz="1800" dirty="0">
                <a:latin typeface="Consolas"/>
                <a:cs typeface="Consolas"/>
              </a:rPr>
              <a:t>(</a:t>
            </a:r>
            <a:r>
              <a:rPr lang="en-US" sz="1800" dirty="0">
                <a:solidFill>
                  <a:schemeClr val="bg1"/>
                </a:solidFill>
                <a:latin typeface="Consolas"/>
                <a:cs typeface="Consolas"/>
              </a:rPr>
              <a:t>(</a:t>
            </a:r>
            <a:r>
              <a:rPr lang="en-US" sz="1800" dirty="0" err="1">
                <a:solidFill>
                  <a:schemeClr val="bg1"/>
                </a:solidFill>
                <a:latin typeface="Consolas"/>
                <a:cs typeface="Consolas"/>
              </a:rPr>
              <a:t>getpid</a:t>
            </a:r>
            <a:r>
              <a:rPr lang="en-US" sz="1800" dirty="0">
                <a:solidFill>
                  <a:schemeClr val="bg1"/>
                </a:solidFill>
                <a:latin typeface="Consolas"/>
                <a:cs typeface="Consolas"/>
              </a:rPr>
              <a:t>() &lt;&lt; 16</a:t>
            </a:r>
            <a:r>
              <a:rPr lang="en-US" sz="1800" dirty="0" smtClean="0">
                <a:solidFill>
                  <a:schemeClr val="bg1"/>
                </a:solidFill>
                <a:latin typeface="Consolas"/>
                <a:cs typeface="Consolas"/>
              </a:rPr>
              <a:t>) ^ </a:t>
            </a:r>
            <a:r>
              <a:rPr lang="en-US" sz="1800" dirty="0" err="1">
                <a:solidFill>
                  <a:schemeClr val="bg1"/>
                </a:solidFill>
                <a:latin typeface="Consolas"/>
                <a:cs typeface="Consolas"/>
              </a:rPr>
              <a:t>tv.tv_sec</a:t>
            </a:r>
            <a:r>
              <a:rPr lang="en-US" sz="1800" dirty="0">
                <a:solidFill>
                  <a:schemeClr val="bg1"/>
                </a:solidFill>
                <a:latin typeface="Consolas"/>
                <a:cs typeface="Consolas"/>
              </a:rPr>
              <a:t> ^ </a:t>
            </a:r>
            <a:r>
              <a:rPr lang="en-US" sz="1800" dirty="0" err="1">
                <a:solidFill>
                  <a:schemeClr val="bg1"/>
                </a:solidFill>
                <a:latin typeface="Consolas"/>
                <a:cs typeface="Consolas"/>
              </a:rPr>
              <a:t>tv.tv_usec</a:t>
            </a:r>
            <a:r>
              <a:rPr lang="en-US" sz="1800" dirty="0">
                <a:solidFill>
                  <a:schemeClr val="bg1"/>
                </a:solidFill>
                <a:latin typeface="Consolas"/>
                <a:cs typeface="Consolas"/>
              </a:rPr>
              <a:t> ^ </a:t>
            </a:r>
            <a:r>
              <a:rPr lang="en-US" sz="1800" dirty="0">
                <a:solidFill>
                  <a:srgbClr val="FF0000"/>
                </a:solidFill>
                <a:latin typeface="Consolas"/>
                <a:cs typeface="Consolas"/>
              </a:rPr>
              <a:t>junk</a:t>
            </a:r>
            <a:r>
              <a:rPr lang="en-US" sz="1800" dirty="0">
                <a:latin typeface="Consolas"/>
                <a:cs typeface="Consolas"/>
              </a:rPr>
              <a:t>)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  <a:endParaRPr lang="en-US" sz="1800" dirty="0">
              <a:latin typeface="Consolas"/>
              <a:cs typeface="Consola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60500" y="2907268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/>
                <a:cs typeface="Consolas"/>
              </a:rPr>
              <a:t>(</a:t>
            </a:r>
            <a:r>
              <a:rPr lang="en-US" dirty="0" err="1">
                <a:latin typeface="Consolas"/>
                <a:cs typeface="Consolas"/>
              </a:rPr>
              <a:t>getpid</a:t>
            </a:r>
            <a:r>
              <a:rPr lang="en-US" dirty="0">
                <a:latin typeface="Consolas"/>
                <a:cs typeface="Consolas"/>
              </a:rPr>
              <a:t>() &lt;&lt; 16) ^ </a:t>
            </a:r>
            <a:r>
              <a:rPr lang="en-US" dirty="0" err="1">
                <a:latin typeface="Consolas"/>
                <a:cs typeface="Consolas"/>
              </a:rPr>
              <a:t>tv.tv_sec</a:t>
            </a:r>
            <a:r>
              <a:rPr lang="en-US" dirty="0">
                <a:latin typeface="Consolas"/>
                <a:cs typeface="Consolas"/>
              </a:rPr>
              <a:t> ^ </a:t>
            </a:r>
            <a:r>
              <a:rPr lang="en-US" dirty="0" err="1">
                <a:latin typeface="Consolas"/>
                <a:cs typeface="Consolas"/>
              </a:rPr>
              <a:t>tv.tv_usec</a:t>
            </a:r>
            <a:r>
              <a:rPr lang="en-US" dirty="0">
                <a:latin typeface="Consolas"/>
                <a:cs typeface="Consolas"/>
              </a:rPr>
              <a:t> </a:t>
            </a:r>
            <a:r>
              <a:rPr lang="en-US" dirty="0" smtClean="0">
                <a:latin typeface="Consolas"/>
                <a:cs typeface="Consolas"/>
              </a:rPr>
              <a:t>^</a:t>
            </a:r>
            <a:endParaRPr lang="en-US" dirty="0"/>
          </a:p>
        </p:txBody>
      </p:sp>
      <p:sp>
        <p:nvSpPr>
          <p:cNvPr id="21" name="Rectangular Callout 20"/>
          <p:cNvSpPr/>
          <p:nvPr/>
        </p:nvSpPr>
        <p:spPr>
          <a:xfrm>
            <a:off x="1600200" y="4419600"/>
            <a:ext cx="2438400" cy="914400"/>
          </a:xfrm>
          <a:prstGeom prst="wedgeRectCallout">
            <a:avLst>
              <a:gd name="adj1" fmla="val 47563"/>
              <a:gd name="adj2" fmla="val -17416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r>
              <a:rPr lang="en-US" sz="2400" dirty="0">
                <a:cs typeface="Consolas"/>
              </a:rPr>
              <a:t>c</a:t>
            </a:r>
            <a:r>
              <a:rPr lang="en-US" sz="2400" dirty="0" smtClean="0">
                <a:cs typeface="Consolas"/>
              </a:rPr>
              <a:t>lang: expression undefined</a:t>
            </a:r>
            <a:endParaRPr lang="en-US" sz="2400" dirty="0">
              <a:cs typeface="Consola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600200" y="3276600"/>
            <a:ext cx="6019800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419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 tmFilter="0,0; .5, 0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Uninitialized read for randomness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predictable random numbers</a:t>
            </a:r>
            <a:endParaRPr lang="en-US" dirty="0" smtClean="0">
              <a:latin typeface="Consolas"/>
              <a:cs typeface="Consolas"/>
            </a:endParaRPr>
          </a:p>
          <a:p>
            <a:r>
              <a:rPr lang="en-US" dirty="0" smtClean="0"/>
              <a:t>Also appeared in:</a:t>
            </a:r>
            <a:endParaRPr lang="en-US" dirty="0"/>
          </a:p>
          <a:p>
            <a:pPr lvl="1"/>
            <a:r>
              <a:rPr lang="en-US" dirty="0"/>
              <a:t>FreeBSD (</a:t>
            </a:r>
            <a:r>
              <a:rPr lang="en-US" dirty="0" err="1"/>
              <a:t>DragonFly</a:t>
            </a:r>
            <a:r>
              <a:rPr lang="en-US" dirty="0"/>
              <a:t>/OS X), Varnish, Android </a:t>
            </a:r>
            <a:r>
              <a:rPr lang="en-US" dirty="0" smtClean="0"/>
              <a:t>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bugs due to UB is challenging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Slip </a:t>
            </a:r>
            <a:r>
              <a:rPr lang="en-US" dirty="0"/>
              <a:t>through code review</a:t>
            </a:r>
          </a:p>
          <a:p>
            <a:pPr lvl="1"/>
            <a:r>
              <a:rPr lang="en-US" dirty="0" smtClean="0"/>
              <a:t>Even with comments </a:t>
            </a:r>
            <a:r>
              <a:rPr lang="en-US" dirty="0"/>
              <a:t>to explain why “correct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Hard to confirm broken checks</a:t>
            </a:r>
          </a:p>
          <a:p>
            <a:pPr lvl="1"/>
            <a:r>
              <a:rPr lang="en-US" dirty="0" smtClean="0"/>
              <a:t>Inspect assembly code</a:t>
            </a:r>
          </a:p>
          <a:p>
            <a:r>
              <a:rPr lang="en-US" dirty="0" smtClean="0"/>
              <a:t>How to help programmers?</a:t>
            </a:r>
          </a:p>
        </p:txBody>
      </p:sp>
      <p:pic>
        <p:nvPicPr>
          <p:cNvPr id="4" name="Picture 7" descr="C:\Users\v-wax\AppData\Local\Microsoft\Windows\Temporary Internet Files\Content.IE5\V1KPQ3OG\MC90018575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5000" y="3657600"/>
            <a:ext cx="2362200" cy="232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462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 &amp;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isable optimizations</a:t>
            </a:r>
            <a:endParaRPr lang="en-US" dirty="0"/>
          </a:p>
          <a:p>
            <a:r>
              <a:rPr lang="en-US" dirty="0" smtClean="0"/>
              <a:t>Warn against UB bugs</a:t>
            </a:r>
          </a:p>
          <a:p>
            <a:r>
              <a:rPr lang="en-US" dirty="0" smtClean="0"/>
              <a:t>Revise the C language</a:t>
            </a:r>
          </a:p>
        </p:txBody>
      </p:sp>
    </p:spTree>
    <p:extLst>
      <p:ext uri="{BB962C8B-B14F-4D97-AF65-F5344CB8AC3E}">
        <p14:creationId xmlns:p14="http://schemas.microsoft.com/office/powerpoint/2010/main" val="192000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1: disable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GCC </a:t>
            </a:r>
            <a:r>
              <a:rPr lang="en-US" dirty="0"/>
              <a:t>&amp; </a:t>
            </a:r>
            <a:r>
              <a:rPr lang="en-US" dirty="0" smtClean="0"/>
              <a:t>Clang: incomplete workarounds</a:t>
            </a:r>
            <a:endParaRPr lang="en-US" dirty="0"/>
          </a:p>
          <a:p>
            <a:pPr lvl="1"/>
            <a:r>
              <a:rPr lang="en-US" dirty="0" smtClean="0"/>
              <a:t>Force </a:t>
            </a:r>
            <a:r>
              <a:rPr lang="en-US" dirty="0"/>
              <a:t>to wrap for signed integers: </a:t>
            </a:r>
            <a:r>
              <a:rPr lang="en-US" sz="2400" dirty="0">
                <a:latin typeface="Consolas"/>
                <a:cs typeface="Consolas"/>
              </a:rPr>
              <a:t>-</a:t>
            </a:r>
            <a:r>
              <a:rPr lang="en-US" sz="2400" dirty="0" err="1" smtClean="0">
                <a:latin typeface="Consolas"/>
                <a:cs typeface="Consolas"/>
              </a:rPr>
              <a:t>fwrapv</a:t>
            </a:r>
            <a:endParaRPr lang="en-US" dirty="0" smtClean="0">
              <a:latin typeface="Consolas"/>
              <a:cs typeface="Consolas"/>
            </a:endParaRPr>
          </a:p>
          <a:p>
            <a:pPr lvl="1"/>
            <a:r>
              <a:rPr lang="en-US" dirty="0" smtClean="0"/>
              <a:t>No workarounds for division by zero, etc.</a:t>
            </a:r>
          </a:p>
          <a:p>
            <a:r>
              <a:rPr lang="en-US" dirty="0" smtClean="0"/>
              <a:t>Workarounds don’t </a:t>
            </a:r>
            <a:r>
              <a:rPr lang="en-US" dirty="0"/>
              <a:t>work for other </a:t>
            </a:r>
            <a:r>
              <a:rPr lang="en-US" dirty="0" smtClean="0"/>
              <a:t>compilers</a:t>
            </a:r>
          </a:p>
          <a:p>
            <a:pPr lvl="1"/>
            <a:r>
              <a:rPr lang="en-US" dirty="0" smtClean="0"/>
              <a:t>Intel’s </a:t>
            </a:r>
            <a:r>
              <a:rPr lang="en-US" dirty="0" err="1" smtClean="0"/>
              <a:t>icc</a:t>
            </a:r>
            <a:r>
              <a:rPr lang="en-US" dirty="0" smtClean="0"/>
              <a:t> doesn’t have </a:t>
            </a:r>
            <a:r>
              <a:rPr lang="en-US" sz="2400" dirty="0" smtClean="0">
                <a:latin typeface="Consolas"/>
                <a:cs typeface="Consolas"/>
              </a:rPr>
              <a:t>–</a:t>
            </a:r>
            <a:r>
              <a:rPr lang="en-US" sz="2400" dirty="0" err="1" smtClean="0">
                <a:latin typeface="Consolas"/>
                <a:cs typeface="Consolas"/>
              </a:rPr>
              <a:t>fwrapv</a:t>
            </a:r>
            <a:endParaRPr lang="en-US" sz="2400" dirty="0" smtClean="0">
              <a:latin typeface="Consolas"/>
              <a:cs typeface="Consolas"/>
            </a:endParaRPr>
          </a:p>
          <a:p>
            <a:pPr lvl="1"/>
            <a:r>
              <a:rPr lang="en-US" dirty="0"/>
              <a:t>Fix code </a:t>
            </a:r>
            <a:r>
              <a:rPr lang="en-US" dirty="0" smtClean="0"/>
              <a:t>if programmers want portability</a:t>
            </a:r>
          </a:p>
          <a:p>
            <a:r>
              <a:rPr lang="en-US" dirty="0"/>
              <a:t>H</a:t>
            </a:r>
            <a:r>
              <a:rPr lang="en-US" dirty="0" smtClean="0"/>
              <a:t>urt performance?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79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dirty="0" smtClean="0"/>
              <a:t>erformance impact is inconclusive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results on </a:t>
            </a:r>
            <a:r>
              <a:rPr lang="en-US" dirty="0" err="1" smtClean="0"/>
              <a:t>SPECint</a:t>
            </a:r>
            <a:r>
              <a:rPr lang="en-US" dirty="0" smtClean="0"/>
              <a:t> 2006</a:t>
            </a:r>
          </a:p>
          <a:p>
            <a:pPr lvl="1"/>
            <a:r>
              <a:rPr lang="en-US" dirty="0"/>
              <a:t>Only on 2 out of 12 </a:t>
            </a:r>
            <a:r>
              <a:rPr lang="en-US" dirty="0" smtClean="0"/>
              <a:t>programs</a:t>
            </a:r>
          </a:p>
          <a:p>
            <a:pPr lvl="1"/>
            <a:r>
              <a:rPr lang="en-US" dirty="0" smtClean="0"/>
              <a:t>Up to 7.2% (GCC) and 11.8% (Clang) slowdown</a:t>
            </a:r>
          </a:p>
          <a:p>
            <a:pPr lvl="1"/>
            <a:r>
              <a:rPr lang="en-US" dirty="0" smtClean="0"/>
              <a:t>Fix slowdown by minor code changes</a:t>
            </a:r>
          </a:p>
          <a:p>
            <a:r>
              <a:rPr lang="en-US" dirty="0" smtClean="0"/>
              <a:t>Mixed reports from others</a:t>
            </a:r>
          </a:p>
          <a:p>
            <a:pPr lvl="1"/>
            <a:r>
              <a:rPr lang="en-US" dirty="0" smtClean="0"/>
              <a:t>0 ~ 50% slowdown</a:t>
            </a:r>
          </a:p>
          <a:p>
            <a:pPr lvl="1"/>
            <a:r>
              <a:rPr lang="en-US" dirty="0" smtClean="0"/>
              <a:t>Noticeable on Android</a:t>
            </a:r>
          </a:p>
        </p:txBody>
      </p:sp>
    </p:spTree>
    <p:extLst>
      <p:ext uri="{BB962C8B-B14F-4D97-AF65-F5344CB8AC3E}">
        <p14:creationId xmlns:p14="http://schemas.microsoft.com/office/powerpoint/2010/main" val="1130487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2: generate good warnings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(x == 0)</a:t>
            </a:r>
          </a:p>
          <a:p>
            <a:pPr marL="457200" lvl="1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   x = 1 / 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; /* provoke a signal */</a:t>
            </a:r>
          </a:p>
          <a:p>
            <a:pPr marL="457200" lvl="1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^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W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arning: division by zero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191000"/>
            <a:ext cx="1860324" cy="2038646"/>
          </a:xfrm>
          <a:prstGeom prst="rect">
            <a:avLst/>
          </a:prstGeom>
        </p:spPr>
      </p:pic>
      <p:sp>
        <p:nvSpPr>
          <p:cNvPr id="14" name="Cloud Callout 13"/>
          <p:cNvSpPr/>
          <p:nvPr/>
        </p:nvSpPr>
        <p:spPr>
          <a:xfrm>
            <a:off x="4114800" y="4114800"/>
            <a:ext cx="3886200" cy="1295400"/>
          </a:xfrm>
          <a:prstGeom prst="cloudCallout">
            <a:avLst>
              <a:gd name="adj1" fmla="val -77335"/>
              <a:gd name="adj2" fmla="val 279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So what? I did it </a:t>
            </a:r>
            <a:r>
              <a:rPr lang="en-US" sz="2800" dirty="0" smtClean="0">
                <a:solidFill>
                  <a:schemeClr val="bg1"/>
                </a:solidFill>
              </a:rPr>
              <a:t>intentionally</a:t>
            </a:r>
            <a:r>
              <a:rPr lang="en-US" sz="2800" dirty="0" smtClean="0"/>
              <a:t>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081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(x == 0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457200" lvl="1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^^^^^^</a:t>
            </a:r>
            <a:endParaRPr lang="en-US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   x = 1 / 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; /* provoke a signal */</a:t>
            </a:r>
          </a:p>
          <a:p>
            <a:pPr marL="457200" lvl="1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   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~~~~^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Warning: eliminating check (x == 0), under the assumption that x, used as a divisor, cannot be zero.</a:t>
            </a:r>
          </a:p>
        </p:txBody>
      </p:sp>
    </p:spTree>
    <p:extLst>
      <p:ext uri="{BB962C8B-B14F-4D97-AF65-F5344CB8AC3E}">
        <p14:creationId xmlns:p14="http://schemas.microsoft.com/office/powerpoint/2010/main" val="3568710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3: safer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Disallow UB</a:t>
            </a:r>
            <a:endParaRPr lang="en-US" dirty="0"/>
          </a:p>
          <a:p>
            <a:pPr lvl="1"/>
            <a:r>
              <a:rPr lang="en-US" dirty="0"/>
              <a:t>Any violation			→ trap</a:t>
            </a:r>
          </a:p>
          <a:p>
            <a:pPr lvl="1"/>
            <a:r>
              <a:rPr lang="en-US" dirty="0"/>
              <a:t>Compilers insert </a:t>
            </a:r>
            <a:r>
              <a:rPr lang="en-US" dirty="0" smtClean="0"/>
              <a:t>checks for UB</a:t>
            </a:r>
          </a:p>
          <a:p>
            <a:r>
              <a:rPr lang="en-US" dirty="0" smtClean="0"/>
              <a:t>Define UB from common impression (e.g., Java)</a:t>
            </a:r>
          </a:p>
          <a:p>
            <a:pPr lvl="1"/>
            <a:r>
              <a:rPr lang="en-US" dirty="0"/>
              <a:t>Division by zero		→ </a:t>
            </a:r>
            <a:r>
              <a:rPr lang="en-US" dirty="0" smtClean="0"/>
              <a:t>trap</a:t>
            </a:r>
          </a:p>
          <a:p>
            <a:pPr lvl="1"/>
            <a:r>
              <a:rPr lang="en-US" dirty="0" smtClean="0"/>
              <a:t>Signed integer overflow	→ wrap</a:t>
            </a:r>
          </a:p>
          <a:p>
            <a:pPr lvl="1"/>
            <a:r>
              <a:rPr lang="en-US" dirty="0" smtClean="0"/>
              <a:t>Uninitialized variable</a:t>
            </a:r>
            <a:r>
              <a:rPr lang="en-US" dirty="0"/>
              <a:t>		→ </a:t>
            </a:r>
            <a:r>
              <a:rPr lang="en-US" dirty="0" smtClean="0"/>
              <a:t>zero</a:t>
            </a:r>
          </a:p>
          <a:p>
            <a:r>
              <a:rPr lang="en-US" dirty="0" smtClean="0"/>
              <a:t>Will future compilers exploit other UB?</a:t>
            </a:r>
          </a:p>
          <a:p>
            <a:pPr lvl="1"/>
            <a:r>
              <a:rPr lang="en-US" dirty="0" smtClean="0"/>
              <a:t>Data race: hard to redefine</a:t>
            </a:r>
          </a:p>
        </p:txBody>
      </p:sp>
    </p:spTree>
    <p:extLst>
      <p:ext uri="{BB962C8B-B14F-4D97-AF65-F5344CB8AC3E}">
        <p14:creationId xmlns:p14="http://schemas.microsoft.com/office/powerpoint/2010/main" val="316739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disabling UB-based optimizations hurt performance?</a:t>
            </a:r>
          </a:p>
          <a:p>
            <a:r>
              <a:rPr lang="en-US" dirty="0"/>
              <a:t>How to generate informative warnings on </a:t>
            </a:r>
            <a:r>
              <a:rPr lang="en-US" dirty="0" smtClean="0"/>
              <a:t>uses </a:t>
            </a:r>
            <a:r>
              <a:rPr lang="en-US" dirty="0"/>
              <a:t>of UB</a:t>
            </a:r>
            <a:r>
              <a:rPr lang="en-US" dirty="0" smtClean="0"/>
              <a:t>?</a:t>
            </a:r>
          </a:p>
          <a:p>
            <a:r>
              <a:rPr lang="en-US" dirty="0" smtClean="0"/>
              <a:t>To </a:t>
            </a:r>
            <a:r>
              <a:rPr lang="en-US" dirty="0"/>
              <a:t>what degree can we reduce UB in the language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96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identified 7 UB bug patterns</a:t>
            </a:r>
          </a:p>
          <a:p>
            <a:pPr lvl="1"/>
            <a:r>
              <a:rPr lang="en-US" dirty="0" smtClean="0"/>
              <a:t>Real</a:t>
            </a:r>
            <a:r>
              <a:rPr lang="en-US" dirty="0"/>
              <a:t>-world </a:t>
            </a:r>
            <a:r>
              <a:rPr lang="en-US" dirty="0" smtClean="0"/>
              <a:t>systems with major compilers</a:t>
            </a:r>
          </a:p>
          <a:p>
            <a:pPr lvl="1"/>
            <a:r>
              <a:rPr lang="en-US" dirty="0" smtClean="0"/>
              <a:t>Subtle to notice and understand</a:t>
            </a:r>
          </a:p>
          <a:p>
            <a:r>
              <a:rPr lang="en-US" dirty="0" smtClean="0"/>
              <a:t>Existing solutions are insufficient</a:t>
            </a:r>
          </a:p>
          <a:p>
            <a:pPr lvl="1"/>
            <a:r>
              <a:rPr lang="en-US" dirty="0" smtClean="0"/>
              <a:t>Performance impact evaluation</a:t>
            </a:r>
            <a:endParaRPr lang="en-US" dirty="0"/>
          </a:p>
          <a:p>
            <a:pPr lvl="1"/>
            <a:r>
              <a:rPr lang="en-US" dirty="0" smtClean="0"/>
              <a:t>Better compiler warnings</a:t>
            </a:r>
          </a:p>
          <a:p>
            <a:pPr lvl="1"/>
            <a:r>
              <a:rPr lang="en-US" dirty="0"/>
              <a:t>Revise </a:t>
            </a:r>
            <a:r>
              <a:rPr lang="en-US" dirty="0" smtClean="0"/>
              <a:t>UB in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9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5482</TotalTime>
  <Words>1047</Words>
  <Application>Microsoft Macintosh PowerPoint</Application>
  <PresentationFormat>On-screen Show (4:3)</PresentationFormat>
  <Paragraphs>220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Undefined Behavior What happened to my code?</vt:lpstr>
      <vt:lpstr>Undefined behavior (UB)</vt:lpstr>
      <vt:lpstr>UB allows generating efficient code</vt:lpstr>
      <vt:lpstr>UB leads to broken code</vt:lpstr>
      <vt:lpstr>Problem 1: programmers invoke UB</vt:lpstr>
      <vt:lpstr>Problem 2: innocent UB consequence</vt:lpstr>
      <vt:lpstr>Contributions</vt:lpstr>
      <vt:lpstr>Outline</vt:lpstr>
      <vt:lpstr>Bug 1: signed integer overflow</vt:lpstr>
      <vt:lpstr>Signed integer overflow in C</vt:lpstr>
      <vt:lpstr>Broken overflow check in Linux kernel</vt:lpstr>
      <vt:lpstr>Signed overflow is widely misused</vt:lpstr>
      <vt:lpstr>Bug 2: uninitialized read</vt:lpstr>
      <vt:lpstr>Seeding random numbers in BSD libc</vt:lpstr>
      <vt:lpstr>Seeding random numbers in BSD libc</vt:lpstr>
      <vt:lpstr>Uninitialized read for randomness</vt:lpstr>
      <vt:lpstr>Finding bugs due to UB is challenging</vt:lpstr>
      <vt:lpstr>Existing solutions &amp; ideas</vt:lpstr>
      <vt:lpstr>Approach 1: disable optimizations</vt:lpstr>
      <vt:lpstr>Performance impact is inconclusive</vt:lpstr>
      <vt:lpstr>Approach 2: generate good warnings</vt:lpstr>
      <vt:lpstr>A better warning</vt:lpstr>
      <vt:lpstr>Approach 3: safer C</vt:lpstr>
      <vt:lpstr>Research questions</vt:lpstr>
      <vt:lpstr>Conclusion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Undefined Behavior: What Happened to My Code?</dc:title>
  <dc:subject/>
  <dc:creator/>
  <cp:keywords/>
  <dc:description/>
  <cp:lastModifiedBy>Xi Wang</cp:lastModifiedBy>
  <cp:revision>664</cp:revision>
  <dcterms:created xsi:type="dcterms:W3CDTF">2012-07-10T05:11:56Z</dcterms:created>
  <dcterms:modified xsi:type="dcterms:W3CDTF">2012-07-23T07:22:38Z</dcterms:modified>
  <cp:category/>
</cp:coreProperties>
</file>